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32" r:id="rId7"/>
    <p:sldMasterId id="2147483744" r:id="rId8"/>
    <p:sldMasterId id="2147483756" r:id="rId9"/>
    <p:sldMasterId id="2147483768" r:id="rId10"/>
    <p:sldMasterId id="2147483780" r:id="rId11"/>
    <p:sldMasterId id="2147483804" r:id="rId12"/>
  </p:sldMasterIdLst>
  <p:notesMasterIdLst>
    <p:notesMasterId r:id="rId43"/>
  </p:notesMasterIdLst>
  <p:sldIdLst>
    <p:sldId id="257" r:id="rId13"/>
    <p:sldId id="284" r:id="rId14"/>
    <p:sldId id="291" r:id="rId15"/>
    <p:sldId id="293" r:id="rId16"/>
    <p:sldId id="260" r:id="rId17"/>
    <p:sldId id="259" r:id="rId18"/>
    <p:sldId id="261" r:id="rId19"/>
    <p:sldId id="262" r:id="rId20"/>
    <p:sldId id="264" r:id="rId21"/>
    <p:sldId id="265" r:id="rId22"/>
    <p:sldId id="285" r:id="rId23"/>
    <p:sldId id="297" r:id="rId24"/>
    <p:sldId id="290" r:id="rId25"/>
    <p:sldId id="282" r:id="rId26"/>
    <p:sldId id="275" r:id="rId27"/>
    <p:sldId id="295" r:id="rId28"/>
    <p:sldId id="283" r:id="rId29"/>
    <p:sldId id="287" r:id="rId30"/>
    <p:sldId id="288" r:id="rId31"/>
    <p:sldId id="269" r:id="rId32"/>
    <p:sldId id="271" r:id="rId33"/>
    <p:sldId id="296" r:id="rId34"/>
    <p:sldId id="276" r:id="rId35"/>
    <p:sldId id="303" r:id="rId36"/>
    <p:sldId id="300" r:id="rId37"/>
    <p:sldId id="277" r:id="rId38"/>
    <p:sldId id="302" r:id="rId39"/>
    <p:sldId id="289" r:id="rId40"/>
    <p:sldId id="301" r:id="rId41"/>
    <p:sldId id="294"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E1EC"/>
    <a:srgbClr val="52F0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14" autoAdjust="0"/>
  </p:normalViewPr>
  <p:slideViewPr>
    <p:cSldViewPr snapToGrid="0">
      <p:cViewPr varScale="1">
        <p:scale>
          <a:sx n="58" d="100"/>
          <a:sy n="58" d="100"/>
        </p:scale>
        <p:origin x="87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A1F173-FF07-4BEC-AF85-7BED05D7D77F}" type="datetimeFigureOut">
              <a:rPr lang="fr-FR" smtClean="0"/>
              <a:t>22/07/2020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50C50-FEC3-4C49-AD78-68AC1D59D154}" type="slidenum">
              <a:rPr lang="fr-FR" smtClean="0"/>
              <a:t>‹#›</a:t>
            </a:fld>
            <a:endParaRPr lang="fr-FR"/>
          </a:p>
        </p:txBody>
      </p:sp>
    </p:spTree>
    <p:extLst>
      <p:ext uri="{BB962C8B-B14F-4D97-AF65-F5344CB8AC3E}">
        <p14:creationId xmlns:p14="http://schemas.microsoft.com/office/powerpoint/2010/main" val="1738773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1</a:t>
            </a:fld>
            <a:endParaRPr lang="fr-FR">
              <a:solidFill>
                <a:prstClr val="black"/>
              </a:solidFill>
            </a:endParaRPr>
          </a:p>
        </p:txBody>
      </p:sp>
    </p:spTree>
    <p:extLst>
      <p:ext uri="{BB962C8B-B14F-4D97-AF65-F5344CB8AC3E}">
        <p14:creationId xmlns:p14="http://schemas.microsoft.com/office/powerpoint/2010/main" val="4072393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Ce firmware peut être stocké de manière permanente dans le périphérique dans une mémoire non volatile, ou devoir être rechargé à chaque initialisation du périphérique. </a:t>
            </a:r>
            <a:r>
              <a:rPr lang="fr-FR" sz="1200" b="1" i="0" kern="1200" dirty="0" smtClean="0">
                <a:solidFill>
                  <a:schemeClr val="tx1"/>
                </a:solidFill>
                <a:effectLst/>
                <a:latin typeface="+mn-lt"/>
                <a:ea typeface="+mn-ea"/>
                <a:cs typeface="+mn-cs"/>
              </a:rPr>
              <a:t>Dans ce cas, cette opération de chargement doit être faite par le pilote de périphérique.  Dans notre projet,</a:t>
            </a:r>
            <a:r>
              <a:rPr lang="fr-FR" sz="1200" b="1" i="0" kern="1200" baseline="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On a essayé </a:t>
            </a:r>
            <a:r>
              <a:rPr lang="fr-FR" sz="1200" b="1" i="0" kern="1200" smtClean="0">
                <a:solidFill>
                  <a:schemeClr val="tx1"/>
                </a:solidFill>
                <a:effectLst/>
                <a:latin typeface="+mn-lt"/>
                <a:ea typeface="+mn-ea"/>
                <a:cs typeface="+mn-cs"/>
              </a:rPr>
              <a:t>d’utiliser  deux </a:t>
            </a:r>
            <a:r>
              <a:rPr lang="fr-FR" sz="1200" b="1" i="0" kern="1200" dirty="0" smtClean="0">
                <a:solidFill>
                  <a:schemeClr val="tx1"/>
                </a:solidFill>
                <a:effectLst/>
                <a:latin typeface="+mn-lt"/>
                <a:ea typeface="+mn-ea"/>
                <a:cs typeface="+mn-cs"/>
              </a:rPr>
              <a:t>méthode de chargement  qu’on </a:t>
            </a:r>
            <a:r>
              <a:rPr lang="fr-FR" sz="1200" b="1" i="0" kern="1200" smtClean="0">
                <a:solidFill>
                  <a:schemeClr val="tx1"/>
                </a:solidFill>
                <a:effectLst/>
                <a:latin typeface="+mn-lt"/>
                <a:ea typeface="+mn-ea"/>
                <a:cs typeface="+mn-cs"/>
              </a:rPr>
              <a:t>va les détailler </a:t>
            </a:r>
            <a:r>
              <a:rPr lang="fr-FR" sz="1200" b="1" i="0" kern="1200" dirty="0" smtClean="0">
                <a:solidFill>
                  <a:schemeClr val="tx1"/>
                </a:solidFill>
                <a:effectLst/>
                <a:latin typeface="+mn-lt"/>
                <a:ea typeface="+mn-ea"/>
                <a:cs typeface="+mn-cs"/>
              </a:rPr>
              <a:t>par la suite,</a:t>
            </a:r>
            <a:endParaRPr lang="fr-FR" b="1" dirty="0" smtClean="0"/>
          </a:p>
          <a:p>
            <a:endParaRPr lang="fr-FR" b="1" dirty="0"/>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10</a:t>
            </a:fld>
            <a:endParaRPr lang="fr-FR">
              <a:solidFill>
                <a:prstClr val="black"/>
              </a:solidFill>
            </a:endParaRPr>
          </a:p>
        </p:txBody>
      </p:sp>
    </p:spTree>
    <p:extLst>
      <p:ext uri="{BB962C8B-B14F-4D97-AF65-F5344CB8AC3E}">
        <p14:creationId xmlns:p14="http://schemas.microsoft.com/office/powerpoint/2010/main" val="2771882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11</a:t>
            </a:fld>
            <a:endParaRPr lang="fr-FR"/>
          </a:p>
        </p:txBody>
      </p:sp>
    </p:spTree>
    <p:extLst>
      <p:ext uri="{BB962C8B-B14F-4D97-AF65-F5344CB8AC3E}">
        <p14:creationId xmlns:p14="http://schemas.microsoft.com/office/powerpoint/2010/main" val="3416072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kern="1200" dirty="0" smtClean="0">
                <a:solidFill>
                  <a:schemeClr val="tx1"/>
                </a:solidFill>
                <a:effectLst/>
                <a:latin typeface="+mn-lt"/>
                <a:ea typeface="+mn-ea"/>
                <a:cs typeface="+mn-cs"/>
              </a:rPr>
              <a:t>La première étape qu’on a fait c’est la configuration</a:t>
            </a:r>
            <a:r>
              <a:rPr lang="fr-FR" sz="1200" b="1" i="0" kern="1200" baseline="0" dirty="0" smtClean="0">
                <a:solidFill>
                  <a:schemeClr val="tx1"/>
                </a:solidFill>
                <a:effectLst/>
                <a:latin typeface="+mn-lt"/>
                <a:ea typeface="+mn-ea"/>
                <a:cs typeface="+mn-cs"/>
              </a:rPr>
              <a:t> de la RPI, on a installé la dernière version de Raspbian Buster 4,19,puis a </a:t>
            </a:r>
            <a:r>
              <a:rPr lang="fr-FR" sz="1200" b="1" kern="1200" dirty="0" smtClean="0">
                <a:solidFill>
                  <a:schemeClr val="tx1"/>
                </a:solidFill>
                <a:effectLst/>
                <a:latin typeface="+mn-lt"/>
                <a:ea typeface="+mn-ea"/>
                <a:cs typeface="+mn-cs"/>
              </a:rPr>
              <a:t>Connecté</a:t>
            </a:r>
            <a:r>
              <a:rPr lang="fr-FR" sz="1200" b="1" kern="1200" baseline="0" dirty="0" smtClean="0">
                <a:solidFill>
                  <a:schemeClr val="tx1"/>
                </a:solidFill>
                <a:effectLst/>
                <a:latin typeface="+mn-lt"/>
                <a:ea typeface="+mn-ea"/>
                <a:cs typeface="+mn-cs"/>
              </a:rPr>
              <a:t> </a:t>
            </a:r>
            <a:r>
              <a:rPr lang="fr-FR" sz="1200" b="1" kern="1200" dirty="0" smtClean="0">
                <a:solidFill>
                  <a:schemeClr val="tx1"/>
                </a:solidFill>
                <a:effectLst/>
                <a:latin typeface="+mn-lt"/>
                <a:ea typeface="+mn-ea"/>
                <a:cs typeface="+mn-cs"/>
              </a:rPr>
              <a:t>à la RPI sur un poste distant en utilisant le protocole SSH par l’intermédiaire d’un réseau sans</a:t>
            </a:r>
            <a:r>
              <a:rPr lang="fr-FR" sz="1200" b="1" kern="1200" baseline="0" dirty="0" smtClean="0">
                <a:solidFill>
                  <a:schemeClr val="tx1"/>
                </a:solidFill>
                <a:effectLst/>
                <a:latin typeface="+mn-lt"/>
                <a:ea typeface="+mn-ea"/>
                <a:cs typeface="+mn-cs"/>
              </a:rPr>
              <a:t> fil</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t>
            </a:r>
            <a:r>
              <a:rPr lang="fr-FR" sz="1200" b="1" kern="1200" dirty="0" smtClean="0">
                <a:solidFill>
                  <a:schemeClr val="tx1"/>
                </a:solidFill>
                <a:effectLst/>
                <a:latin typeface="+mn-lt"/>
                <a:ea typeface="+mn-ea"/>
                <a:cs typeface="+mn-cs"/>
              </a:rPr>
              <a:t>wifi’’</a:t>
            </a:r>
            <a:r>
              <a:rPr lang="fr-FR" sz="1200" b="1" kern="1200" baseline="0" dirty="0" smtClean="0">
                <a:solidFill>
                  <a:schemeClr val="tx1"/>
                </a:solidFill>
                <a:effectLst/>
                <a:latin typeface="+mn-lt"/>
                <a:ea typeface="+mn-ea"/>
                <a:cs typeface="+mn-cs"/>
              </a:rPr>
              <a:t> . La troisième étape </a:t>
            </a:r>
            <a:r>
              <a:rPr lang="fr-FR" sz="1200" b="1" i="0" kern="1200" baseline="0" dirty="0" smtClean="0">
                <a:solidFill>
                  <a:schemeClr val="tx1"/>
                </a:solidFill>
                <a:effectLst/>
                <a:latin typeface="+mn-lt"/>
                <a:ea typeface="+mn-ea"/>
                <a:cs typeface="+mn-cs"/>
              </a:rPr>
              <a:t>c’est la compilation croisée et l’envoi de modules vers RPI  puis leur insertion dans le noyau, cinquième étape: on a préparé notre device tree  mais on a pas réussi à charger le firmware, on a trouvé quelques difficultés vu la complexité de device tree qui </a:t>
            </a:r>
            <a:r>
              <a:rPr lang="fr-FR" sz="1200" b="1" i="0" kern="1200" dirty="0" smtClean="0">
                <a:solidFill>
                  <a:schemeClr val="tx1"/>
                </a:solidFill>
                <a:effectLst/>
                <a:latin typeface="+mn-lt"/>
                <a:ea typeface="+mn-ea"/>
                <a:cs typeface="+mn-cs"/>
              </a:rPr>
              <a:t>nécessite</a:t>
            </a:r>
            <a:r>
              <a:rPr lang="fr-FR" sz="1200" b="1" i="0" kern="1200" baseline="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d'avoir une connaissance approfondie des modules du noyau,</a:t>
            </a:r>
            <a:r>
              <a:rPr lang="fr-FR" sz="1200" b="1" i="0" kern="1200" baseline="0" dirty="0" smtClean="0">
                <a:solidFill>
                  <a:schemeClr val="tx1"/>
                </a:solidFill>
                <a:effectLst/>
                <a:latin typeface="+mn-lt"/>
                <a:ea typeface="+mn-ea"/>
                <a:cs typeface="+mn-cs"/>
              </a:rPr>
              <a:t> et ça prendra énormément de temps et d’expérience.</a:t>
            </a:r>
          </a:p>
          <a:p>
            <a:endParaRPr lang="fr-FR" dirty="0"/>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12</a:t>
            </a:fld>
            <a:endParaRPr lang="fr-FR">
              <a:solidFill>
                <a:prstClr val="black"/>
              </a:solidFill>
            </a:endParaRPr>
          </a:p>
        </p:txBody>
      </p:sp>
    </p:spTree>
    <p:extLst>
      <p:ext uri="{BB962C8B-B14F-4D97-AF65-F5344CB8AC3E}">
        <p14:creationId xmlns:p14="http://schemas.microsoft.com/office/powerpoint/2010/main" val="1266247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pour résoudre ce problème et d’autres problèmes hardware, et  à cause de la période de confinement qui est un facteur principale à ce retard, nous avons décidé de développer un script python (simulateur) qui remplace le matériel hardware qui est essentiellement la carte d’extension HAT qui rassemble (FPGA, le multiplexeur, les cartes à puce et les terminaux de paiement).</a:t>
            </a:r>
          </a:p>
          <a:p>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13</a:t>
            </a:fld>
            <a:endParaRPr lang="fr-FR"/>
          </a:p>
        </p:txBody>
      </p:sp>
    </p:spTree>
    <p:extLst>
      <p:ext uri="{BB962C8B-B14F-4D97-AF65-F5344CB8AC3E}">
        <p14:creationId xmlns:p14="http://schemas.microsoft.com/office/powerpoint/2010/main" val="1278190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kern="1200" dirty="0" smtClean="0">
                <a:solidFill>
                  <a:schemeClr val="tx1"/>
                </a:solidFill>
                <a:effectLst/>
                <a:latin typeface="+mn-lt"/>
                <a:ea typeface="+mn-ea"/>
                <a:cs typeface="+mn-cs"/>
              </a:rPr>
              <a:t>Notre référence toujours c’est le schéma bloc</a:t>
            </a:r>
            <a:r>
              <a:rPr lang="fr-FR" sz="1200" b="1" i="0" kern="1200" baseline="0" dirty="0" smtClean="0">
                <a:solidFill>
                  <a:schemeClr val="tx1"/>
                </a:solidFill>
                <a:effectLst/>
                <a:latin typeface="+mn-lt"/>
                <a:ea typeface="+mn-ea"/>
                <a:cs typeface="+mn-cs"/>
              </a:rPr>
              <a:t> de notre projet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baseline="0" dirty="0" smtClean="0"/>
              <a:t>On arrive maintenant à la deuxième étape de notre projet qui est la création d’un serveur web </a:t>
            </a:r>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14</a:t>
            </a:fld>
            <a:endParaRPr lang="fr-FR">
              <a:solidFill>
                <a:prstClr val="black"/>
              </a:solidFill>
            </a:endParaRPr>
          </a:p>
        </p:txBody>
      </p:sp>
    </p:spTree>
    <p:extLst>
      <p:ext uri="{BB962C8B-B14F-4D97-AF65-F5344CB8AC3E}">
        <p14:creationId xmlns:p14="http://schemas.microsoft.com/office/powerpoint/2010/main" val="34012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Dans notre projet nous avons identifié 2 acteurs humains et un acteur système. </a:t>
            </a:r>
          </a:p>
          <a:p>
            <a:pPr lvl="0"/>
            <a:r>
              <a:rPr lang="fr-FR" sz="1200" kern="1200" dirty="0" smtClean="0">
                <a:solidFill>
                  <a:schemeClr val="tx1"/>
                </a:solidFill>
                <a:effectLst/>
                <a:latin typeface="+mn-lt"/>
                <a:ea typeface="+mn-ea"/>
                <a:cs typeface="+mn-cs"/>
              </a:rPr>
              <a:t>Le client : qui va faire le multiplexage des cartes, et le test automatique</a:t>
            </a:r>
          </a:p>
          <a:p>
            <a:pPr lvl="0"/>
            <a:r>
              <a:rPr lang="fr-FR" sz="1200" kern="1200" dirty="0" smtClean="0">
                <a:solidFill>
                  <a:schemeClr val="tx1"/>
                </a:solidFill>
                <a:effectLst/>
                <a:latin typeface="+mn-lt"/>
                <a:ea typeface="+mn-ea"/>
                <a:cs typeface="+mn-cs"/>
              </a:rPr>
              <a:t>L’administrateur : qui va gérer le serveur web </a:t>
            </a:r>
          </a:p>
          <a:p>
            <a:r>
              <a:rPr lang="fr-FR" sz="1200" kern="1200" dirty="0" smtClean="0">
                <a:solidFill>
                  <a:schemeClr val="tx1"/>
                </a:solidFill>
                <a:effectLst/>
                <a:latin typeface="+mn-lt"/>
                <a:ea typeface="+mn-ea"/>
                <a:cs typeface="+mn-cs"/>
              </a:rPr>
              <a:t>Hardware: qui va communiquer avec le  serveur</a:t>
            </a:r>
            <a:r>
              <a:rPr lang="fr-FR" sz="1200" kern="1200" baseline="0" dirty="0" smtClean="0">
                <a:solidFill>
                  <a:schemeClr val="tx1"/>
                </a:solidFill>
                <a:effectLst/>
                <a:latin typeface="+mn-lt"/>
                <a:ea typeface="+mn-ea"/>
                <a:cs typeface="+mn-cs"/>
              </a:rPr>
              <a:t> à travers l’envoi des commandes via </a:t>
            </a:r>
            <a:r>
              <a:rPr lang="fr-FR" sz="1200" kern="1200" dirty="0" smtClean="0">
                <a:solidFill>
                  <a:schemeClr val="tx1"/>
                </a:solidFill>
                <a:effectLst/>
                <a:latin typeface="+mn-lt"/>
                <a:ea typeface="+mn-ea"/>
                <a:cs typeface="+mn-cs"/>
              </a:rPr>
              <a:t> une liaison série</a:t>
            </a:r>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16</a:t>
            </a:fld>
            <a:endParaRPr lang="fr-FR"/>
          </a:p>
        </p:txBody>
      </p:sp>
    </p:spTree>
    <p:extLst>
      <p:ext uri="{BB962C8B-B14F-4D97-AF65-F5344CB8AC3E}">
        <p14:creationId xmlns:p14="http://schemas.microsoft.com/office/powerpoint/2010/main" val="1704230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Dans notre projet on a quatre acteurs client,</a:t>
            </a:r>
            <a:r>
              <a:rPr lang="fr-FR" baseline="0" dirty="0" smtClean="0"/>
              <a:t> serveur, le port série de la RPI ‘’SerialHandler’’ et le port série de la FPGA ‘’Board’’</a:t>
            </a:r>
          </a:p>
          <a:p>
            <a:r>
              <a:rPr lang="fr-FR" sz="1200" kern="1200" dirty="0" smtClean="0">
                <a:solidFill>
                  <a:schemeClr val="tx1"/>
                </a:solidFill>
                <a:effectLst/>
                <a:latin typeface="+mn-lt"/>
                <a:ea typeface="+mn-ea"/>
                <a:cs typeface="+mn-cs"/>
              </a:rPr>
              <a:t>Le client de serveur ne peut rien faire avant l’envoi de la</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commande</a:t>
            </a:r>
            <a:r>
              <a:rPr lang="fr-FR" baseline="0" dirty="0" smtClean="0"/>
              <a:t> login, puis la première commande c’est l’envoi de login, Deuxièment lorsque il existe une carte le Board va envoyer une requête pour la créer automatiquement dans le serveur, a ce moment l’utilisateur  peut retourner la liste de cartes ou bien modifier de ses caractéristiques, et dernier scénario possible lorsqu’on débranche une carte, il va être supprimer automatiquement de serveur , ces mêmes scénarios vont être répétés avec le terminal</a:t>
            </a:r>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17</a:t>
            </a:fld>
            <a:endParaRPr lang="fr-FR"/>
          </a:p>
        </p:txBody>
      </p:sp>
    </p:spTree>
    <p:extLst>
      <p:ext uri="{BB962C8B-B14F-4D97-AF65-F5344CB8AC3E}">
        <p14:creationId xmlns:p14="http://schemas.microsoft.com/office/powerpoint/2010/main" val="1544395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Pour la création de </a:t>
            </a:r>
            <a:r>
              <a:rPr lang="fr-FR" dirty="0" err="1" smtClean="0"/>
              <a:t>Channnel</a:t>
            </a:r>
            <a:r>
              <a:rPr lang="fr-FR" dirty="0" smtClean="0"/>
              <a:t>, après l’insertion de la carte, et du terminal</a:t>
            </a:r>
            <a:r>
              <a:rPr lang="fr-FR" baseline="0" dirty="0" smtClean="0"/>
              <a:t> l’utilisateur peut faire un canal qui relie les deux</a:t>
            </a:r>
          </a:p>
          <a:p>
            <a:r>
              <a:rPr lang="fr-FR" baseline="0" dirty="0" smtClean="0"/>
              <a:t>Puis le Board envoie une commande de vérification pour connaitre s’il y’a un canal a été créé ou pas, si oui un canal va être créé au niveau de Board, puis une commande d’activation va être envoyée par le Board pour activer le canal</a:t>
            </a:r>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18</a:t>
            </a:fld>
            <a:endParaRPr lang="fr-FR"/>
          </a:p>
        </p:txBody>
      </p:sp>
    </p:spTree>
    <p:extLst>
      <p:ext uri="{BB962C8B-B14F-4D97-AF65-F5344CB8AC3E}">
        <p14:creationId xmlns:p14="http://schemas.microsoft.com/office/powerpoint/2010/main" val="1471432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Maintenant le client peut faire la modification ou bien la suppression</a:t>
            </a:r>
            <a:r>
              <a:rPr lang="fr-FR" baseline="0" dirty="0" smtClean="0"/>
              <a:t> de canal, et le Board vérifie toujours s’il y ‘a une modification ou bien suppression pour la mettre à jour au niveau hardware</a:t>
            </a:r>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19</a:t>
            </a:fld>
            <a:endParaRPr lang="fr-FR"/>
          </a:p>
        </p:txBody>
      </p:sp>
    </p:spTree>
    <p:extLst>
      <p:ext uri="{BB962C8B-B14F-4D97-AF65-F5344CB8AC3E}">
        <p14:creationId xmlns:p14="http://schemas.microsoft.com/office/powerpoint/2010/main" val="2958195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 serveur installé sur un RPI 4 connecté à une carte d’extension et exécutant un algorithme de commande assure </a:t>
            </a:r>
            <a:r>
              <a:rPr lang="fr-FR" sz="1200" b="1" kern="1200" dirty="0" smtClean="0">
                <a:solidFill>
                  <a:schemeClr val="tx1"/>
                </a:solidFill>
                <a:effectLst/>
                <a:latin typeface="+mn-lt"/>
                <a:ea typeface="+mn-ea"/>
                <a:cs typeface="+mn-cs"/>
              </a:rPr>
              <a:t>deux types de communications</a:t>
            </a:r>
            <a:r>
              <a:rPr lang="fr-FR" sz="1200" kern="1200" dirty="0" smtClean="0">
                <a:solidFill>
                  <a:schemeClr val="tx1"/>
                </a:solidFill>
                <a:effectLst/>
                <a:latin typeface="+mn-lt"/>
                <a:ea typeface="+mn-ea"/>
                <a:cs typeface="+mn-cs"/>
              </a:rPr>
              <a:t>, l’une </a:t>
            </a:r>
            <a:r>
              <a:rPr lang="fr-FR" sz="1200" b="0" kern="1200" baseline="0" dirty="0" smtClean="0">
                <a:solidFill>
                  <a:schemeClr val="tx1"/>
                </a:solidFill>
                <a:effectLst/>
                <a:latin typeface="+mn-lt"/>
                <a:ea typeface="+mn-ea"/>
                <a:cs typeface="+mn-cs"/>
              </a:rPr>
              <a:t> en </a:t>
            </a:r>
            <a:r>
              <a:rPr lang="fr-FR" sz="1200" kern="1200" dirty="0" smtClean="0">
                <a:solidFill>
                  <a:schemeClr val="tx1"/>
                </a:solidFill>
                <a:effectLst/>
                <a:latin typeface="+mn-lt"/>
                <a:ea typeface="+mn-ea"/>
                <a:cs typeface="+mn-cs"/>
              </a:rPr>
              <a:t>utilisant </a:t>
            </a:r>
            <a:r>
              <a:rPr lang="fr-FR" sz="1200" b="1" kern="1200" dirty="0" smtClean="0">
                <a:solidFill>
                  <a:schemeClr val="tx1"/>
                </a:solidFill>
                <a:effectLst/>
                <a:latin typeface="+mn-lt"/>
                <a:ea typeface="+mn-ea"/>
                <a:cs typeface="+mn-cs"/>
              </a:rPr>
              <a:t>le protocole HTTP pour assurer l’échange entre un client et le serveur</a:t>
            </a:r>
            <a:r>
              <a:rPr lang="fr-FR" sz="1200" b="0" kern="1200" dirty="0" smtClean="0">
                <a:solidFill>
                  <a:schemeClr val="tx1"/>
                </a:solidFill>
                <a:effectLst/>
                <a:latin typeface="+mn-lt"/>
                <a:ea typeface="+mn-ea"/>
                <a:cs typeface="+mn-cs"/>
              </a:rPr>
              <a:t>,</a:t>
            </a:r>
            <a:r>
              <a:rPr lang="fr-FR" sz="1200" b="0" kern="1200" baseline="0" dirty="0" smtClean="0">
                <a:solidFill>
                  <a:schemeClr val="tx1"/>
                </a:solidFill>
                <a:effectLst/>
                <a:latin typeface="+mn-lt"/>
                <a:ea typeface="+mn-ea"/>
                <a:cs typeface="+mn-cs"/>
              </a:rPr>
              <a:t> et l’autre </a:t>
            </a:r>
            <a:r>
              <a:rPr lang="fr-FR" sz="1200" kern="1200" dirty="0" smtClean="0">
                <a:solidFill>
                  <a:schemeClr val="tx1"/>
                </a:solidFill>
                <a:effectLst/>
                <a:latin typeface="+mn-lt"/>
                <a:ea typeface="+mn-ea"/>
                <a:cs typeface="+mn-cs"/>
              </a:rPr>
              <a:t> </a:t>
            </a:r>
            <a:r>
              <a:rPr lang="fr-FR" sz="1200" b="1" kern="1200" dirty="0" smtClean="0">
                <a:solidFill>
                  <a:schemeClr val="tx1"/>
                </a:solidFill>
                <a:effectLst/>
                <a:latin typeface="+mn-lt"/>
                <a:ea typeface="+mn-ea"/>
                <a:cs typeface="+mn-cs"/>
              </a:rPr>
              <a:t>en utilisant un protocole de communication bien spécialisé afin d’assurer l’échange entre le</a:t>
            </a:r>
            <a:r>
              <a:rPr lang="fr-FR" sz="1200" b="1" kern="1200" baseline="0" dirty="0" smtClean="0">
                <a:solidFill>
                  <a:schemeClr val="tx1"/>
                </a:solidFill>
                <a:effectLst/>
                <a:latin typeface="+mn-lt"/>
                <a:ea typeface="+mn-ea"/>
                <a:cs typeface="+mn-cs"/>
              </a:rPr>
              <a:t> serveur et le hardware, qui est dans notre cas un simulateur python</a:t>
            </a:r>
            <a:r>
              <a:rPr lang="fr-FR" sz="1200" i="0" kern="1200" dirty="0" smtClean="0">
                <a:solidFill>
                  <a:schemeClr val="tx1"/>
                </a:solidFill>
                <a:effectLst/>
                <a:latin typeface="+mn-lt"/>
                <a:ea typeface="+mn-ea"/>
                <a:cs typeface="+mn-cs"/>
              </a:rPr>
              <a:t/>
            </a:r>
            <a:br>
              <a:rPr lang="fr-FR" sz="1200" i="0" kern="1200" dirty="0" smtClean="0">
                <a:solidFill>
                  <a:schemeClr val="tx1"/>
                </a:solidFill>
                <a:effectLst/>
                <a:latin typeface="+mn-lt"/>
                <a:ea typeface="+mn-ea"/>
                <a:cs typeface="+mn-cs"/>
              </a:rPr>
            </a:br>
            <a:endParaRPr lang="fr-FR" dirty="0"/>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20</a:t>
            </a:fld>
            <a:endParaRPr lang="fr-FR">
              <a:solidFill>
                <a:prstClr val="black"/>
              </a:solidFill>
            </a:endParaRPr>
          </a:p>
        </p:txBody>
      </p:sp>
    </p:spTree>
    <p:extLst>
      <p:ext uri="{BB962C8B-B14F-4D97-AF65-F5344CB8AC3E}">
        <p14:creationId xmlns:p14="http://schemas.microsoft.com/office/powerpoint/2010/main" val="250726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2</a:t>
            </a:fld>
            <a:endParaRPr lang="fr-FR"/>
          </a:p>
        </p:txBody>
      </p:sp>
    </p:spTree>
    <p:extLst>
      <p:ext uri="{BB962C8B-B14F-4D97-AF65-F5344CB8AC3E}">
        <p14:creationId xmlns:p14="http://schemas.microsoft.com/office/powerpoint/2010/main" val="3014982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Nous avons réalisé une interface web sous forme d’une documentation interactive en utilisant Swagger </a:t>
            </a:r>
          </a:p>
          <a:p>
            <a:r>
              <a:rPr lang="fr-FR" sz="1200" kern="1200" dirty="0" smtClean="0">
                <a:solidFill>
                  <a:schemeClr val="tx1"/>
                </a:solidFill>
                <a:effectLst/>
                <a:latin typeface="+mn-lt"/>
                <a:ea typeface="+mn-ea"/>
                <a:cs typeface="+mn-cs"/>
              </a:rPr>
              <a:t>Dans cette version HTML de la documentation générée par Swagger, nous retrouvons toutes les méthodes que nous avons définies, et qui sont cinq méthodes HTTP:</a:t>
            </a:r>
          </a:p>
          <a:p>
            <a:pPr lvl="0"/>
            <a:r>
              <a:rPr lang="fr-FR" sz="1200" b="1" kern="1200" dirty="0" smtClean="0">
                <a:solidFill>
                  <a:schemeClr val="tx1"/>
                </a:solidFill>
                <a:effectLst/>
                <a:latin typeface="+mn-lt"/>
                <a:ea typeface="+mn-ea"/>
                <a:cs typeface="+mn-cs"/>
              </a:rPr>
              <a:t>‘’POST’’</a:t>
            </a:r>
            <a:r>
              <a:rPr lang="fr-FR" sz="1200" kern="1200" dirty="0" smtClean="0">
                <a:solidFill>
                  <a:schemeClr val="tx1"/>
                </a:solidFill>
                <a:effectLst/>
                <a:latin typeface="+mn-lt"/>
                <a:ea typeface="+mn-ea"/>
                <a:cs typeface="+mn-cs"/>
              </a:rPr>
              <a:t> pour ajouter un canal.</a:t>
            </a:r>
          </a:p>
          <a:p>
            <a:pPr lvl="0"/>
            <a:r>
              <a:rPr lang="fr-FR" sz="1200" b="1" kern="1200" dirty="0" smtClean="0">
                <a:solidFill>
                  <a:schemeClr val="tx1"/>
                </a:solidFill>
                <a:effectLst/>
                <a:latin typeface="+mn-lt"/>
                <a:ea typeface="+mn-ea"/>
                <a:cs typeface="+mn-cs"/>
              </a:rPr>
              <a:t>‘’GET’’</a:t>
            </a:r>
            <a:r>
              <a:rPr lang="fr-FR" sz="1200" kern="1200" dirty="0" smtClean="0">
                <a:solidFill>
                  <a:schemeClr val="tx1"/>
                </a:solidFill>
                <a:effectLst/>
                <a:latin typeface="+mn-lt"/>
                <a:ea typeface="+mn-ea"/>
                <a:cs typeface="+mn-cs"/>
              </a:rPr>
              <a:t> pour afficher la liste  des cartes, la liste  des terminales ou la liste des canaux.  </a:t>
            </a:r>
          </a:p>
          <a:p>
            <a:pPr lvl="0"/>
            <a:r>
              <a:rPr lang="fr-FR" sz="1200" b="1" kern="1200" dirty="0" smtClean="0">
                <a:solidFill>
                  <a:schemeClr val="tx1"/>
                </a:solidFill>
                <a:effectLst/>
                <a:latin typeface="+mn-lt"/>
                <a:ea typeface="+mn-ea"/>
                <a:cs typeface="+mn-cs"/>
              </a:rPr>
              <a:t>‘’PUT’’</a:t>
            </a:r>
            <a:r>
              <a:rPr lang="fr-FR" sz="1200" kern="1200" dirty="0" smtClean="0">
                <a:solidFill>
                  <a:schemeClr val="tx1"/>
                </a:solidFill>
                <a:effectLst/>
                <a:latin typeface="+mn-lt"/>
                <a:ea typeface="+mn-ea"/>
                <a:cs typeface="+mn-cs"/>
              </a:rPr>
              <a:t> pour modifier les caractéristiques  d’une carte, d’un terminal ou d’un canal.</a:t>
            </a:r>
          </a:p>
          <a:p>
            <a:pPr lvl="0"/>
            <a:r>
              <a:rPr lang="fr-FR" sz="1200" b="1" kern="1200" dirty="0" smtClean="0">
                <a:solidFill>
                  <a:schemeClr val="tx1"/>
                </a:solidFill>
                <a:effectLst/>
                <a:latin typeface="+mn-lt"/>
                <a:ea typeface="+mn-ea"/>
                <a:cs typeface="+mn-cs"/>
              </a:rPr>
              <a:t>‘’GET by id’’</a:t>
            </a:r>
            <a:r>
              <a:rPr lang="fr-FR" sz="1200" kern="1200" dirty="0" smtClean="0">
                <a:solidFill>
                  <a:schemeClr val="tx1"/>
                </a:solidFill>
                <a:effectLst/>
                <a:latin typeface="+mn-lt"/>
                <a:ea typeface="+mn-ea"/>
                <a:cs typeface="+mn-cs"/>
              </a:rPr>
              <a:t> pour retourner une carte, un terminal ou un canal  bien déterminé. </a:t>
            </a:r>
          </a:p>
          <a:p>
            <a:pPr lvl="0"/>
            <a:r>
              <a:rPr lang="fr-FR" sz="1200" b="1" kern="1200" dirty="0" smtClean="0">
                <a:solidFill>
                  <a:schemeClr val="tx1"/>
                </a:solidFill>
                <a:effectLst/>
                <a:latin typeface="+mn-lt"/>
                <a:ea typeface="+mn-ea"/>
                <a:cs typeface="+mn-cs"/>
              </a:rPr>
              <a:t>‘’DELETE’’</a:t>
            </a:r>
            <a:r>
              <a:rPr lang="fr-FR" sz="1200" kern="1200" dirty="0" smtClean="0">
                <a:solidFill>
                  <a:schemeClr val="tx1"/>
                </a:solidFill>
                <a:effectLst/>
                <a:latin typeface="+mn-lt"/>
                <a:ea typeface="+mn-ea"/>
                <a:cs typeface="+mn-cs"/>
              </a:rPr>
              <a:t> pour supprimer un canal. </a:t>
            </a:r>
          </a:p>
          <a:p>
            <a:pPr lvl="0"/>
            <a:endParaRPr lang="fr-FR" sz="1200" kern="1200" dirty="0" smtClean="0">
              <a:solidFill>
                <a:schemeClr val="tx1"/>
              </a:solidFill>
              <a:effectLst/>
              <a:latin typeface="+mn-lt"/>
              <a:ea typeface="+mn-ea"/>
              <a:cs typeface="+mn-cs"/>
            </a:endParaRPr>
          </a:p>
          <a:p>
            <a:endParaRPr lang="fr-FR" b="1" dirty="0"/>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21</a:t>
            </a:fld>
            <a:endParaRPr lang="fr-FR">
              <a:solidFill>
                <a:prstClr val="black"/>
              </a:solidFill>
            </a:endParaRPr>
          </a:p>
        </p:txBody>
      </p:sp>
    </p:spTree>
    <p:extLst>
      <p:ext uri="{BB962C8B-B14F-4D97-AF65-F5344CB8AC3E}">
        <p14:creationId xmlns:p14="http://schemas.microsoft.com/office/powerpoint/2010/main" val="1399700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i="0" kern="1200" dirty="0" smtClean="0">
                <a:solidFill>
                  <a:schemeClr val="tx1"/>
                </a:solidFill>
                <a:effectLst/>
                <a:latin typeface="+mn-lt"/>
                <a:ea typeface="+mn-ea"/>
                <a:cs typeface="+mn-cs"/>
              </a:rPr>
              <a:t/>
            </a:r>
            <a:br>
              <a:rPr lang="fr-FR" sz="1200" i="0" kern="1200" dirty="0" smtClean="0">
                <a:solidFill>
                  <a:schemeClr val="tx1"/>
                </a:solidFill>
                <a:effectLst/>
                <a:latin typeface="+mn-lt"/>
                <a:ea typeface="+mn-ea"/>
                <a:cs typeface="+mn-cs"/>
              </a:rPr>
            </a:br>
            <a:endParaRPr lang="fr-FR" dirty="0"/>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22</a:t>
            </a:fld>
            <a:endParaRPr lang="fr-FR">
              <a:solidFill>
                <a:prstClr val="black"/>
              </a:solidFill>
            </a:endParaRPr>
          </a:p>
        </p:txBody>
      </p:sp>
    </p:spTree>
    <p:extLst>
      <p:ext uri="{BB962C8B-B14F-4D97-AF65-F5344CB8AC3E}">
        <p14:creationId xmlns:p14="http://schemas.microsoft.com/office/powerpoint/2010/main" val="1335638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Nous avons défini notre propre protocole de communication pour bien assurer la communication entre le serveur et le hardware. Tous les  requête qui seront envoyées vers les ports séries sont composées de trois parties ‘’PacketLen’’ + ‘’Command’’+ ‘’Payload’’</a:t>
            </a:r>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23</a:t>
            </a:fld>
            <a:endParaRPr lang="fr-FR"/>
          </a:p>
        </p:txBody>
      </p:sp>
    </p:spTree>
    <p:extLst>
      <p:ext uri="{BB962C8B-B14F-4D97-AF65-F5344CB8AC3E}">
        <p14:creationId xmlns:p14="http://schemas.microsoft.com/office/powerpoint/2010/main" val="1221425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Nous avons défini notre propre protocole de communication pour bien assurer la communication entre le serveur et le hardware. Tous les  requête qui seront envoyées vers les ports séries sont composées de trois parties ‘’PacketLen’’ + ‘’Command’’+ ‘’Payload’’</a:t>
            </a:r>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24</a:t>
            </a:fld>
            <a:endParaRPr lang="fr-FR"/>
          </a:p>
        </p:txBody>
      </p:sp>
    </p:spTree>
    <p:extLst>
      <p:ext uri="{BB962C8B-B14F-4D97-AF65-F5344CB8AC3E}">
        <p14:creationId xmlns:p14="http://schemas.microsoft.com/office/powerpoint/2010/main" val="1389711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Une petite</a:t>
            </a:r>
            <a:r>
              <a:rPr lang="fr-FR" baseline="0" dirty="0" smtClean="0"/>
              <a:t> vidéo explicative </a:t>
            </a:r>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25</a:t>
            </a:fld>
            <a:endParaRPr lang="fr-FR"/>
          </a:p>
        </p:txBody>
      </p:sp>
    </p:spTree>
    <p:extLst>
      <p:ext uri="{BB962C8B-B14F-4D97-AF65-F5344CB8AC3E}">
        <p14:creationId xmlns:p14="http://schemas.microsoft.com/office/powerpoint/2010/main" val="173311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On</a:t>
            </a:r>
            <a:r>
              <a:rPr lang="fr-FR" baseline="0" dirty="0" smtClean="0"/>
              <a:t> a intégré notre serveur dans un robot </a:t>
            </a:r>
            <a:r>
              <a:rPr lang="fr-FR" baseline="0" dirty="0" err="1" smtClean="0"/>
              <a:t>framework</a:t>
            </a:r>
            <a:r>
              <a:rPr lang="fr-FR" baseline="0" dirty="0" smtClean="0"/>
              <a:t> pour automatiser notre solution</a:t>
            </a:r>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26</a:t>
            </a:fld>
            <a:endParaRPr lang="fr-FR"/>
          </a:p>
        </p:txBody>
      </p:sp>
    </p:spTree>
    <p:extLst>
      <p:ext uri="{BB962C8B-B14F-4D97-AF65-F5344CB8AC3E}">
        <p14:creationId xmlns:p14="http://schemas.microsoft.com/office/powerpoint/2010/main" val="3616400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Premier</a:t>
            </a:r>
            <a:r>
              <a:rPr lang="fr-FR" baseline="0" dirty="0" smtClean="0"/>
              <a:t> cas de test, on a essayé de retourner la liste des cartes avant la login de carte, on a reçu un message d’erreur,</a:t>
            </a:r>
          </a:p>
          <a:p>
            <a:r>
              <a:rPr lang="fr-FR" baseline="0" dirty="0" smtClean="0"/>
              <a:t>Deuxième cas de test, envoie de la requête de login, résultat de ce test est Pass, </a:t>
            </a:r>
          </a:p>
          <a:p>
            <a:r>
              <a:rPr lang="fr-FR" baseline="0" dirty="0" smtClean="0"/>
              <a:t>Troisième cas de test envoi des requêtes de la création des cartes, </a:t>
            </a:r>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solidFill>
                  <a:prstClr val="black"/>
                </a:solidFill>
              </a:rPr>
              <a:pPr/>
              <a:t>27</a:t>
            </a:fld>
            <a:endParaRPr lang="fr-FR">
              <a:solidFill>
                <a:prstClr val="black"/>
              </a:solidFill>
            </a:endParaRPr>
          </a:p>
        </p:txBody>
      </p:sp>
    </p:spTree>
    <p:extLst>
      <p:ext uri="{BB962C8B-B14F-4D97-AF65-F5344CB8AC3E}">
        <p14:creationId xmlns:p14="http://schemas.microsoft.com/office/powerpoint/2010/main" val="664570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28</a:t>
            </a:fld>
            <a:endParaRPr lang="fr-FR"/>
          </a:p>
        </p:txBody>
      </p:sp>
    </p:spTree>
    <p:extLst>
      <p:ext uri="{BB962C8B-B14F-4D97-AF65-F5344CB8AC3E}">
        <p14:creationId xmlns:p14="http://schemas.microsoft.com/office/powerpoint/2010/main" val="3306611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 En guise de perspectives, nous allons remplacer le simulateur python que nous avons créé par une carte FPGA réelle, et ajouter une autre fonctionnalité de notre serveur qui est la récupération des données d’échange entre les terminaux de paiement et les cartes à puce.</a:t>
            </a:r>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29</a:t>
            </a:fld>
            <a:endParaRPr lang="fr-FR"/>
          </a:p>
        </p:txBody>
      </p:sp>
    </p:spTree>
    <p:extLst>
      <p:ext uri="{BB962C8B-B14F-4D97-AF65-F5344CB8AC3E}">
        <p14:creationId xmlns:p14="http://schemas.microsoft.com/office/powerpoint/2010/main" val="348443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On commence par </a:t>
            </a:r>
            <a:r>
              <a:rPr lang="fr-FR" sz="1200" kern="1200" dirty="0" smtClean="0">
                <a:solidFill>
                  <a:schemeClr val="tx1"/>
                </a:solidFill>
                <a:effectLst/>
                <a:latin typeface="+mn-lt"/>
                <a:ea typeface="+mn-ea"/>
                <a:cs typeface="+mn-cs"/>
              </a:rPr>
              <a:t>la définition</a:t>
            </a:r>
            <a:r>
              <a:rPr lang="fr-FR" sz="1200" kern="1200" baseline="0" dirty="0" smtClean="0">
                <a:solidFill>
                  <a:schemeClr val="tx1"/>
                </a:solidFill>
                <a:effectLst/>
                <a:latin typeface="+mn-lt"/>
                <a:ea typeface="+mn-ea"/>
                <a:cs typeface="+mn-cs"/>
              </a:rPr>
              <a:t> de la </a:t>
            </a:r>
            <a:r>
              <a:rPr lang="fr-FR" sz="1200" kern="1200" dirty="0" smtClean="0">
                <a:solidFill>
                  <a:schemeClr val="tx1"/>
                </a:solidFill>
                <a:effectLst/>
                <a:latin typeface="+mn-lt"/>
                <a:ea typeface="+mn-ea"/>
                <a:cs typeface="+mn-cs"/>
              </a:rPr>
              <a:t>société accueillante,</a:t>
            </a:r>
            <a:r>
              <a:rPr lang="fr-FR" sz="1200" kern="1200" baseline="0" dirty="0" smtClean="0">
                <a:solidFill>
                  <a:schemeClr val="tx1"/>
                </a:solidFill>
                <a:effectLst/>
                <a:latin typeface="+mn-lt"/>
                <a:ea typeface="+mn-ea"/>
                <a:cs typeface="+mn-cs"/>
              </a:rPr>
              <a:t> </a:t>
            </a:r>
            <a:r>
              <a:rPr lang="fr-FR" dirty="0" smtClean="0"/>
              <a:t>La société </a:t>
            </a:r>
            <a:r>
              <a:rPr lang="fr-FR" dirty="0" err="1" smtClean="0"/>
              <a:t>telnet</a:t>
            </a:r>
            <a:r>
              <a:rPr lang="fr-FR" dirty="0" smtClean="0"/>
              <a:t> c’est l’abréviation de ‘’</a:t>
            </a:r>
            <a:r>
              <a:rPr lang="fr-FR" dirty="0" err="1" smtClean="0"/>
              <a:t>telecom</a:t>
            </a:r>
            <a:r>
              <a:rPr lang="fr-FR" dirty="0" smtClean="0"/>
              <a:t> networks engineering’’</a:t>
            </a:r>
            <a:r>
              <a:rPr lang="fr-FR" baseline="0" dirty="0" smtClean="0"/>
              <a:t> , </a:t>
            </a:r>
            <a:r>
              <a:rPr lang="fr-FR" sz="1200" kern="1200" dirty="0" smtClean="0">
                <a:solidFill>
                  <a:schemeClr val="tx1"/>
                </a:solidFill>
                <a:effectLst/>
                <a:latin typeface="+mn-lt"/>
                <a:ea typeface="+mn-ea"/>
                <a:cs typeface="+mn-cs"/>
              </a:rPr>
              <a:t>Le groupe offshore est </a:t>
            </a:r>
            <a:r>
              <a:rPr lang="fr-FR" sz="1200" b="1" kern="1200" dirty="0" smtClean="0">
                <a:solidFill>
                  <a:schemeClr val="tx1"/>
                </a:solidFill>
                <a:effectLst/>
                <a:latin typeface="+mn-lt"/>
                <a:ea typeface="+mn-ea"/>
                <a:cs typeface="+mn-cs"/>
              </a:rPr>
              <a:t>certifié ISO 9001 pour la qualité de son système de management</a:t>
            </a:r>
            <a:r>
              <a:rPr lang="fr-FR" sz="1200" kern="1200" dirty="0" smtClean="0">
                <a:solidFill>
                  <a:schemeClr val="tx1"/>
                </a:solidFill>
                <a:effectLst/>
                <a:latin typeface="+mn-lt"/>
                <a:ea typeface="+mn-ea"/>
                <a:cs typeface="+mn-cs"/>
              </a:rPr>
              <a:t>. TELNET est la </a:t>
            </a:r>
            <a:r>
              <a:rPr lang="fr-FR" sz="1200" b="1" kern="1200" dirty="0" smtClean="0">
                <a:solidFill>
                  <a:schemeClr val="tx1"/>
                </a:solidFill>
                <a:effectLst/>
                <a:latin typeface="+mn-lt"/>
                <a:ea typeface="+mn-ea"/>
                <a:cs typeface="+mn-cs"/>
              </a:rPr>
              <a:t>première société du Maghreb à obtenir la certification CMMi modèle niveau 5 en 2006</a:t>
            </a:r>
            <a:endParaRPr lang="fr-FR" b="1" dirty="0"/>
          </a:p>
        </p:txBody>
      </p:sp>
      <p:sp>
        <p:nvSpPr>
          <p:cNvPr id="4" name="Slide Number Placeholder 3"/>
          <p:cNvSpPr>
            <a:spLocks noGrp="1"/>
          </p:cNvSpPr>
          <p:nvPr>
            <p:ph type="sldNum" sz="quarter" idx="10"/>
          </p:nvPr>
        </p:nvSpPr>
        <p:spPr/>
        <p:txBody>
          <a:bodyPr/>
          <a:lstStyle/>
          <a:p>
            <a:fld id="{F1350C50-FEC3-4C49-AD78-68AC1D59D154}" type="slidenum">
              <a:rPr lang="fr-FR" smtClean="0"/>
              <a:t>3</a:t>
            </a:fld>
            <a:endParaRPr lang="fr-FR"/>
          </a:p>
        </p:txBody>
      </p:sp>
    </p:spTree>
    <p:extLst>
      <p:ext uri="{BB962C8B-B14F-4D97-AF65-F5344CB8AC3E}">
        <p14:creationId xmlns:p14="http://schemas.microsoft.com/office/powerpoint/2010/main" val="167641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Elle a cinq secteurs d’activité,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Notre projet réalisé au sein de l’entreprise, fait partie de</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projets dans </a:t>
            </a:r>
            <a:r>
              <a:rPr lang="fr-FR" sz="1200" b="1" kern="1200" dirty="0" smtClean="0">
                <a:solidFill>
                  <a:schemeClr val="tx1"/>
                </a:solidFill>
                <a:effectLst/>
                <a:latin typeface="+mn-lt"/>
                <a:ea typeface="+mn-ea"/>
                <a:cs typeface="+mn-cs"/>
              </a:rPr>
              <a:t>le domaine de la monétique. </a:t>
            </a:r>
          </a:p>
          <a:p>
            <a:endParaRPr lang="fr-FR" dirty="0"/>
          </a:p>
        </p:txBody>
      </p:sp>
      <p:sp>
        <p:nvSpPr>
          <p:cNvPr id="4" name="Slide Number Placeholder 3"/>
          <p:cNvSpPr>
            <a:spLocks noGrp="1"/>
          </p:cNvSpPr>
          <p:nvPr>
            <p:ph type="sldNum" sz="quarter" idx="10"/>
          </p:nvPr>
        </p:nvSpPr>
        <p:spPr/>
        <p:txBody>
          <a:bodyPr/>
          <a:lstStyle/>
          <a:p>
            <a:fld id="{F1350C50-FEC3-4C49-AD78-68AC1D59D154}" type="slidenum">
              <a:rPr lang="fr-FR" smtClean="0"/>
              <a:t>4</a:t>
            </a:fld>
            <a:endParaRPr lang="fr-FR"/>
          </a:p>
        </p:txBody>
      </p:sp>
    </p:spTree>
    <p:extLst>
      <p:ext uri="{BB962C8B-B14F-4D97-AF65-F5344CB8AC3E}">
        <p14:creationId xmlns:p14="http://schemas.microsoft.com/office/powerpoint/2010/main" val="2997686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aseline="0" dirty="0" smtClean="0"/>
              <a:t>pour faire un test automatique on a besoin d’un robot Framework, un terminal de paiement et un ensemble de cartes à puce, on insère une carte dans le terminal, on lance le test pour obtenir à la fin le résultat de ce test , et après on enlève la première carte et on insère une autre pour lancer un nouvel test  ainsi de suite.</a:t>
            </a:r>
          </a:p>
          <a:p>
            <a:endParaRPr lang="fr-FR" dirty="0"/>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5</a:t>
            </a:fld>
            <a:endParaRPr lang="fr-FR">
              <a:solidFill>
                <a:prstClr val="black"/>
              </a:solidFill>
            </a:endParaRPr>
          </a:p>
        </p:txBody>
      </p:sp>
    </p:spTree>
    <p:extLst>
      <p:ext uri="{BB962C8B-B14F-4D97-AF65-F5344CB8AC3E}">
        <p14:creationId xmlns:p14="http://schemas.microsoft.com/office/powerpoint/2010/main" val="4089892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prstClr val="white"/>
                </a:solidFill>
                <a:latin typeface="Times New Roman" panose="02020603050405020304" pitchFamily="18" charset="0"/>
                <a:cs typeface="Times New Roman" panose="02020603050405020304" pitchFamily="18" charset="0"/>
              </a:rPr>
              <a:t>on passe à la problématique pour comprendre d'où vient l'idée de notre projet ,ON peut pas lancer plusieurs  testes automatiques en même temps sur plusieurs cartes à puce d’où le besoin de changement de la carte à chaque fois et ça s’est fait  d’une manière manuel</a:t>
            </a:r>
          </a:p>
          <a:p>
            <a:r>
              <a:rPr lang="fr-FR" dirty="0" smtClean="0"/>
              <a:t>Pour</a:t>
            </a:r>
            <a:r>
              <a:rPr lang="fr-FR" baseline="0" dirty="0" smtClean="0"/>
              <a:t> bien comprendre le problème, on passe à un petit schéma explicatif,</a:t>
            </a:r>
            <a:endParaRPr lang="fr-FR" dirty="0"/>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6</a:t>
            </a:fld>
            <a:endParaRPr lang="fr-FR">
              <a:solidFill>
                <a:prstClr val="black"/>
              </a:solidFill>
            </a:endParaRPr>
          </a:p>
        </p:txBody>
      </p:sp>
    </p:spTree>
    <p:extLst>
      <p:ext uri="{BB962C8B-B14F-4D97-AF65-F5344CB8AC3E}">
        <p14:creationId xmlns:p14="http://schemas.microsoft.com/office/powerpoint/2010/main" val="3348112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Comme nous avons vu la</a:t>
            </a:r>
            <a:r>
              <a:rPr lang="fr-FR" baseline="0" dirty="0" smtClean="0"/>
              <a:t> méthode de travail actuelle n’est pas pratique et nécessite beaucoup de temps ,</a:t>
            </a:r>
          </a:p>
          <a:p>
            <a:r>
              <a:rPr lang="fr-FR" baseline="0" dirty="0" smtClean="0"/>
              <a:t>La solution existante: appareil (sonde) n’est pas toujours disponible dans le marché, très chère, besoin de maintenance après chaque période d’utilisation</a:t>
            </a:r>
            <a:endParaRPr lang="fr-FR" dirty="0"/>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7</a:t>
            </a:fld>
            <a:endParaRPr lang="fr-FR">
              <a:solidFill>
                <a:prstClr val="black"/>
              </a:solidFill>
            </a:endParaRPr>
          </a:p>
        </p:txBody>
      </p:sp>
    </p:spTree>
    <p:extLst>
      <p:ext uri="{BB962C8B-B14F-4D97-AF65-F5344CB8AC3E}">
        <p14:creationId xmlns:p14="http://schemas.microsoft.com/office/powerpoint/2010/main" val="3360255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D’où</a:t>
            </a:r>
            <a:r>
              <a:rPr lang="fr-FR" baseline="0" dirty="0" smtClean="0"/>
              <a:t> l’idée de notre solution</a:t>
            </a:r>
            <a:endParaRPr lang="fr-FR" dirty="0"/>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8</a:t>
            </a:fld>
            <a:endParaRPr lang="fr-FR">
              <a:solidFill>
                <a:prstClr val="black"/>
              </a:solidFill>
            </a:endParaRPr>
          </a:p>
        </p:txBody>
      </p:sp>
    </p:spTree>
    <p:extLst>
      <p:ext uri="{BB962C8B-B14F-4D97-AF65-F5344CB8AC3E}">
        <p14:creationId xmlns:p14="http://schemas.microsoft.com/office/powerpoint/2010/main" val="3558612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Le schéma bloc de notre projet</a:t>
            </a:r>
            <a:r>
              <a:rPr lang="fr-FR" baseline="0" dirty="0" smtClean="0"/>
              <a:t> comprend une carte </a:t>
            </a:r>
            <a:r>
              <a:rPr lang="fr-FR" baseline="0" dirty="0" err="1" smtClean="0"/>
              <a:t>raspberry</a:t>
            </a:r>
            <a:r>
              <a:rPr lang="fr-FR" baseline="0" dirty="0" smtClean="0"/>
              <a:t> pi (RPI) et une carte d'extension HAT (hardware </a:t>
            </a:r>
            <a:r>
              <a:rPr lang="fr-FR" baseline="0" dirty="0" err="1" smtClean="0"/>
              <a:t>Attached</a:t>
            </a:r>
            <a:r>
              <a:rPr lang="fr-FR" baseline="0" dirty="0" smtClean="0"/>
              <a:t> on Top) qui est équipé d'une mémoire EEPROM, Et elle est connectée avec RPI via Les </a:t>
            </a:r>
            <a:r>
              <a:rPr lang="fr-FR" baseline="0" dirty="0" err="1" smtClean="0"/>
              <a:t>GPIOs</a:t>
            </a:r>
            <a:r>
              <a:rPr lang="fr-FR"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Afin d’assurer le multiplexage des cartes à puce avec des terminaux de paiement</a:t>
            </a:r>
            <a:r>
              <a:rPr lang="fr-FR" sz="1200" kern="1200" baseline="0" dirty="0" smtClean="0">
                <a:solidFill>
                  <a:schemeClr val="tx1"/>
                </a:solidFill>
                <a:effectLst/>
                <a:latin typeface="+mn-lt"/>
                <a:ea typeface="+mn-ea"/>
                <a:cs typeface="+mn-cs"/>
              </a:rPr>
              <a:t> on va utiliser </a:t>
            </a:r>
            <a:r>
              <a:rPr lang="fr-FR" baseline="0" dirty="0" smtClean="0"/>
              <a:t>un multiplexeur,  </a:t>
            </a:r>
            <a:r>
              <a:rPr lang="fr-FR" dirty="0" smtClean="0"/>
              <a:t>une ca</a:t>
            </a:r>
            <a:r>
              <a:rPr lang="fr-FR" baseline="0" dirty="0" smtClean="0"/>
              <a:t>rte FPGIA pour protéger notre hardware et pour récupérer les données d’échange entre les cartes et les terminaux, notre FPGA est connectée aux pins de sélection de multiplexeur. Le multiplexeur celui qui va faire le multiplexage entre les cartes et les terminaux. Premièrement on va faire le chargement  de firmware dans la carte FPGA à partir du RPI  c’est-à-dire il y a un binaire qui va être compilé et transférer vers FPGA et ça s’est fait à partir des pins de configuration (SPI) Serial Peripheral Interface), c’est au niveau de noyau  linux.  Deuxièmement au niveau d’application on va développer un serveur web qui doit offrir des API REST qui assurent le multiplexage des cartes à travers l’envoi des commandes via la liaison série en utilisant l’UART (U</a:t>
            </a:r>
            <a:r>
              <a:rPr lang="fr-FR" sz="1200" b="0" i="0" kern="1200" dirty="0" smtClean="0">
                <a:solidFill>
                  <a:schemeClr val="tx1"/>
                </a:solidFill>
                <a:effectLst/>
                <a:latin typeface="+mn-lt"/>
                <a:ea typeface="+mn-ea"/>
                <a:cs typeface="+mn-cs"/>
              </a:rPr>
              <a:t>niversal Asynchronous Receiver / Transmitter)</a:t>
            </a:r>
            <a:r>
              <a:rPr lang="fr-FR" baseline="0" dirty="0" smtClean="0"/>
              <a:t>. </a:t>
            </a:r>
            <a:r>
              <a:rPr lang="fr-FR" sz="1200" kern="1200" dirty="0" smtClean="0">
                <a:solidFill>
                  <a:schemeClr val="tx1"/>
                </a:solidFill>
                <a:effectLst/>
                <a:latin typeface="+mn-lt"/>
                <a:ea typeface="+mn-ea"/>
                <a:cs typeface="+mn-cs"/>
              </a:rPr>
              <a:t>Ce serveur doit être intégré dans un environnement de test automatique pour lancer l'exécution des suites de tests avec le hub de carte. </a:t>
            </a:r>
            <a:endParaRPr lang="fr-FR" b="1" dirty="0" smtClean="0"/>
          </a:p>
        </p:txBody>
      </p:sp>
      <p:sp>
        <p:nvSpPr>
          <p:cNvPr id="4" name="Slide Number Placeholder 3"/>
          <p:cNvSpPr>
            <a:spLocks noGrp="1"/>
          </p:cNvSpPr>
          <p:nvPr>
            <p:ph type="sldNum" sz="quarter" idx="10"/>
          </p:nvPr>
        </p:nvSpPr>
        <p:spPr/>
        <p:txBody>
          <a:bodyPr/>
          <a:lstStyle/>
          <a:p>
            <a:fld id="{8CD52901-9510-4F8B-B403-56C55ACCC2BA}" type="slidenum">
              <a:rPr lang="fr-FR" smtClean="0">
                <a:solidFill>
                  <a:prstClr val="black"/>
                </a:solidFill>
              </a:rPr>
              <a:pPr/>
              <a:t>9</a:t>
            </a:fld>
            <a:endParaRPr lang="fr-FR">
              <a:solidFill>
                <a:prstClr val="black"/>
              </a:solidFill>
            </a:endParaRPr>
          </a:p>
        </p:txBody>
      </p:sp>
    </p:spTree>
    <p:extLst>
      <p:ext uri="{BB962C8B-B14F-4D97-AF65-F5344CB8AC3E}">
        <p14:creationId xmlns:p14="http://schemas.microsoft.com/office/powerpoint/2010/main" val="2880085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4BDF9AAF-DE9A-431A-8EEB-5BD44FEFA47A}" type="datetimeFigureOut">
              <a:rPr lang="fr-FR" smtClean="0"/>
              <a:t>22/07/2020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9A172ED-661E-4B49-A1DF-7832A55E3774}" type="slidenum">
              <a:rPr lang="fr-FR" smtClean="0"/>
              <a:t>‹#›</a:t>
            </a:fld>
            <a:endParaRPr lang="fr-FR"/>
          </a:p>
        </p:txBody>
      </p:sp>
    </p:spTree>
    <p:extLst>
      <p:ext uri="{BB962C8B-B14F-4D97-AF65-F5344CB8AC3E}">
        <p14:creationId xmlns:p14="http://schemas.microsoft.com/office/powerpoint/2010/main" val="198219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4BDF9AAF-DE9A-431A-8EEB-5BD44FEFA47A}" type="datetimeFigureOut">
              <a:rPr lang="fr-FR" smtClean="0"/>
              <a:t>22/07/2020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9A172ED-661E-4B49-A1DF-7832A55E3774}" type="slidenum">
              <a:rPr lang="fr-FR" smtClean="0"/>
              <a:t>‹#›</a:t>
            </a:fld>
            <a:endParaRPr lang="fr-FR"/>
          </a:p>
        </p:txBody>
      </p:sp>
    </p:spTree>
    <p:extLst>
      <p:ext uri="{BB962C8B-B14F-4D97-AF65-F5344CB8AC3E}">
        <p14:creationId xmlns:p14="http://schemas.microsoft.com/office/powerpoint/2010/main" val="29046072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8708379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2792234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550169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564289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736661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1497501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568610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5628388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3529594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577237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4BDF9AAF-DE9A-431A-8EEB-5BD44FEFA47A}" type="datetimeFigureOut">
              <a:rPr lang="fr-FR" smtClean="0"/>
              <a:t>22/07/2020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9A172ED-661E-4B49-A1DF-7832A55E3774}" type="slidenum">
              <a:rPr lang="fr-FR" smtClean="0"/>
              <a:t>‹#›</a:t>
            </a:fld>
            <a:endParaRPr lang="fr-FR"/>
          </a:p>
        </p:txBody>
      </p:sp>
    </p:spTree>
    <p:extLst>
      <p:ext uri="{BB962C8B-B14F-4D97-AF65-F5344CB8AC3E}">
        <p14:creationId xmlns:p14="http://schemas.microsoft.com/office/powerpoint/2010/main" val="8755691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518877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8862661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99813500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313940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8274153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2518992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18136615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2270628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9995485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917866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328298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1716008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024912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872426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94379272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9306022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8748270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1024637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244408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075862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06604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25734525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5656978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17112372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61630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64484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53217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36867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398384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340734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04479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4BDF9AAF-DE9A-431A-8EEB-5BD44FEFA47A}" type="datetimeFigureOut">
              <a:rPr lang="fr-FR" smtClean="0"/>
              <a:t>22/07/2020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9A172ED-661E-4B49-A1DF-7832A55E3774}" type="slidenum">
              <a:rPr lang="fr-FR" smtClean="0"/>
              <a:t>‹#›</a:t>
            </a:fld>
            <a:endParaRPr lang="fr-FR"/>
          </a:p>
        </p:txBody>
      </p:sp>
    </p:spTree>
    <p:extLst>
      <p:ext uri="{BB962C8B-B14F-4D97-AF65-F5344CB8AC3E}">
        <p14:creationId xmlns:p14="http://schemas.microsoft.com/office/powerpoint/2010/main" val="3356998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029835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861593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583314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463933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848624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0398951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6695770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94179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60894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999801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DF9AAF-DE9A-431A-8EEB-5BD44FEFA47A}" type="datetimeFigureOut">
              <a:rPr lang="fr-FR" smtClean="0"/>
              <a:t>22/07/2020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9A172ED-661E-4B49-A1DF-7832A55E3774}" type="slidenum">
              <a:rPr lang="fr-FR" smtClean="0"/>
              <a:t>‹#›</a:t>
            </a:fld>
            <a:endParaRPr lang="fr-FR"/>
          </a:p>
        </p:txBody>
      </p:sp>
    </p:spTree>
    <p:extLst>
      <p:ext uri="{BB962C8B-B14F-4D97-AF65-F5344CB8AC3E}">
        <p14:creationId xmlns:p14="http://schemas.microsoft.com/office/powerpoint/2010/main" val="25624615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158485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6117911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39943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158791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738747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1092389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689112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0063521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846226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77649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4BDF9AAF-DE9A-431A-8EEB-5BD44FEFA47A}" type="datetimeFigureOut">
              <a:rPr lang="fr-FR" smtClean="0"/>
              <a:t>22/07/2020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9A172ED-661E-4B49-A1DF-7832A55E3774}" type="slidenum">
              <a:rPr lang="fr-FR" smtClean="0"/>
              <a:t>‹#›</a:t>
            </a:fld>
            <a:endParaRPr lang="fr-FR"/>
          </a:p>
        </p:txBody>
      </p:sp>
    </p:spTree>
    <p:extLst>
      <p:ext uri="{BB962C8B-B14F-4D97-AF65-F5344CB8AC3E}">
        <p14:creationId xmlns:p14="http://schemas.microsoft.com/office/powerpoint/2010/main" val="926369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848052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5790121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459555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953963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5471092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5673675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570826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5611673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456706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996717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4BDF9AAF-DE9A-431A-8EEB-5BD44FEFA47A}" type="datetimeFigureOut">
              <a:rPr lang="fr-FR" smtClean="0"/>
              <a:t>22/07/2020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B9A172ED-661E-4B49-A1DF-7832A55E3774}" type="slidenum">
              <a:rPr lang="fr-FR" smtClean="0"/>
              <a:t>‹#›</a:t>
            </a:fld>
            <a:endParaRPr lang="fr-FR"/>
          </a:p>
        </p:txBody>
      </p:sp>
    </p:spTree>
    <p:extLst>
      <p:ext uri="{BB962C8B-B14F-4D97-AF65-F5344CB8AC3E}">
        <p14:creationId xmlns:p14="http://schemas.microsoft.com/office/powerpoint/2010/main" val="35994369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9030244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830575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5607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9320855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1743601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0265835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868088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953481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1171502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170397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4BDF9AAF-DE9A-431A-8EEB-5BD44FEFA47A}" type="datetimeFigureOut">
              <a:rPr lang="fr-FR" smtClean="0"/>
              <a:t>22/07/2020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9A172ED-661E-4B49-A1DF-7832A55E3774}" type="slidenum">
              <a:rPr lang="fr-FR" smtClean="0"/>
              <a:t>‹#›</a:t>
            </a:fld>
            <a:endParaRPr lang="fr-FR"/>
          </a:p>
        </p:txBody>
      </p:sp>
    </p:spTree>
    <p:extLst>
      <p:ext uri="{BB962C8B-B14F-4D97-AF65-F5344CB8AC3E}">
        <p14:creationId xmlns:p14="http://schemas.microsoft.com/office/powerpoint/2010/main" val="42948189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3065199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0343419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1293747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962975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22870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5130388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6410536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1700855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2552811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71700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F9AAF-DE9A-431A-8EEB-5BD44FEFA47A}" type="datetimeFigureOut">
              <a:rPr lang="fr-FR" smtClean="0"/>
              <a:t>22/07/2020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B9A172ED-661E-4B49-A1DF-7832A55E3774}" type="slidenum">
              <a:rPr lang="fr-FR" smtClean="0"/>
              <a:t>‹#›</a:t>
            </a:fld>
            <a:endParaRPr lang="fr-FR"/>
          </a:p>
        </p:txBody>
      </p:sp>
    </p:spTree>
    <p:extLst>
      <p:ext uri="{BB962C8B-B14F-4D97-AF65-F5344CB8AC3E}">
        <p14:creationId xmlns:p14="http://schemas.microsoft.com/office/powerpoint/2010/main" val="15514266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454359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806898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708380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7168854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7890948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6864881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460158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396167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8448626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52431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DF9AAF-DE9A-431A-8EEB-5BD44FEFA47A}" type="datetimeFigureOut">
              <a:rPr lang="fr-FR" smtClean="0"/>
              <a:t>22/07/2020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9A172ED-661E-4B49-A1DF-7832A55E3774}" type="slidenum">
              <a:rPr lang="fr-FR" smtClean="0"/>
              <a:t>‹#›</a:t>
            </a:fld>
            <a:endParaRPr lang="fr-FR"/>
          </a:p>
        </p:txBody>
      </p:sp>
    </p:spTree>
    <p:extLst>
      <p:ext uri="{BB962C8B-B14F-4D97-AF65-F5344CB8AC3E}">
        <p14:creationId xmlns:p14="http://schemas.microsoft.com/office/powerpoint/2010/main" val="22640696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9392987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532300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5278687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8536315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800841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6334017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569768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2781732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97774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95782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DF9AAF-DE9A-431A-8EEB-5BD44FEFA47A}" type="datetimeFigureOut">
              <a:rPr lang="fr-FR" smtClean="0"/>
              <a:t>22/07/2020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9A172ED-661E-4B49-A1DF-7832A55E3774}" type="slidenum">
              <a:rPr lang="fr-FR" smtClean="0"/>
              <a:t>‹#›</a:t>
            </a:fld>
            <a:endParaRPr lang="fr-FR"/>
          </a:p>
        </p:txBody>
      </p:sp>
    </p:spTree>
    <p:extLst>
      <p:ext uri="{BB962C8B-B14F-4D97-AF65-F5344CB8AC3E}">
        <p14:creationId xmlns:p14="http://schemas.microsoft.com/office/powerpoint/2010/main" val="6538577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773407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218477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407151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99398839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382149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659100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06714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9506577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0940984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2357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F9AAF-DE9A-431A-8EEB-5BD44FEFA47A}" type="datetimeFigureOut">
              <a:rPr lang="fr-FR" smtClean="0"/>
              <a:t>22/07/2020</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A172ED-661E-4B49-A1DF-7832A55E3774}" type="slidenum">
              <a:rPr lang="fr-FR" smtClean="0"/>
              <a:t>‹#›</a:t>
            </a:fld>
            <a:endParaRPr lang="fr-FR"/>
          </a:p>
        </p:txBody>
      </p:sp>
    </p:spTree>
    <p:extLst>
      <p:ext uri="{BB962C8B-B14F-4D97-AF65-F5344CB8AC3E}">
        <p14:creationId xmlns:p14="http://schemas.microsoft.com/office/powerpoint/2010/main" val="100961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59268323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73455763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1354241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3EC13-81D3-43E2-B136-996EB3DA7CCC}" type="datetimeFigureOut">
              <a:rPr lang="fr-FR" smtClean="0">
                <a:solidFill>
                  <a:prstClr val="black">
                    <a:tint val="75000"/>
                  </a:prstClr>
                </a:solidFill>
              </a:rPr>
              <a:pPr/>
              <a:t>22/07/2020</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A56D2D-1AFA-4E40-963D-E9A106933B15}"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274357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5147105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0110230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8031903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941775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25345913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13056742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D45EC-47EE-499C-A9A1-9A5244DD1A83}" type="datetimeFigureOut">
              <a:rPr lang="fr-FR" smtClean="0">
                <a:solidFill>
                  <a:prstClr val="black">
                    <a:tint val="75000"/>
                  </a:prstClr>
                </a:solidFill>
              </a:rPr>
              <a:pPr/>
              <a:t>22/07/2020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DE4A7-8950-4D7D-BE91-F3B8288FB18E}"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17888227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0.xml"/><Relationship Id="rId1" Type="http://schemas.openxmlformats.org/officeDocument/2006/relationships/slideLayout" Target="../slideLayouts/slideLayout79.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1.xml"/><Relationship Id="rId1" Type="http://schemas.openxmlformats.org/officeDocument/2006/relationships/slideLayout" Target="../slideLayouts/slideLayout90.xml"/><Relationship Id="rId5" Type="http://schemas.openxmlformats.org/officeDocument/2006/relationships/image" Target="../media/image6.png"/><Relationship Id="rId4" Type="http://schemas.openxmlformats.org/officeDocument/2006/relationships/image" Target="../media/image36.gif"/></Relationships>
</file>

<file path=ppt/slides/_rels/slide12.xml.rels><?xml version="1.0" encoding="UTF-8" standalone="yes"?>
<Relationships xmlns="http://schemas.openxmlformats.org/package/2006/relationships"><Relationship Id="rId8" Type="http://schemas.openxmlformats.org/officeDocument/2006/relationships/image" Target="../media/image42.gif"/><Relationship Id="rId13" Type="http://schemas.openxmlformats.org/officeDocument/2006/relationships/image" Target="../media/image6.png"/><Relationship Id="rId3" Type="http://schemas.openxmlformats.org/officeDocument/2006/relationships/image" Target="../media/image25.gif"/><Relationship Id="rId7" Type="http://schemas.openxmlformats.org/officeDocument/2006/relationships/image" Target="../media/image41.png"/><Relationship Id="rId12" Type="http://schemas.openxmlformats.org/officeDocument/2006/relationships/image" Target="../media/image46.gif"/><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0.jpeg"/><Relationship Id="rId11" Type="http://schemas.openxmlformats.org/officeDocument/2006/relationships/image" Target="../media/image45.jpg"/><Relationship Id="rId5" Type="http://schemas.openxmlformats.org/officeDocument/2006/relationships/image" Target="../media/image39.png"/><Relationship Id="rId10" Type="http://schemas.openxmlformats.org/officeDocument/2006/relationships/image" Target="../media/image44.jpg"/><Relationship Id="rId4" Type="http://schemas.openxmlformats.org/officeDocument/2006/relationships/image" Target="../media/image38.jpeg"/><Relationship Id="rId9" Type="http://schemas.openxmlformats.org/officeDocument/2006/relationships/image" Target="../media/image43.jpg"/><Relationship Id="rId14" Type="http://schemas.openxmlformats.org/officeDocument/2006/relationships/image" Target="../media/image47.jpeg"/></Relationships>
</file>

<file path=ppt/slides/_rels/slide13.xml.rels><?xml version="1.0" encoding="UTF-8" standalone="yes"?>
<Relationships xmlns="http://schemas.openxmlformats.org/package/2006/relationships"><Relationship Id="rId3" Type="http://schemas.openxmlformats.org/officeDocument/2006/relationships/image" Target="../media/image48.gif"/><Relationship Id="rId7"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9.gif"/><Relationship Id="rId5" Type="http://schemas.openxmlformats.org/officeDocument/2006/relationships/image" Target="../media/image6.png"/><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22.xml"/><Relationship Id="rId6" Type="http://schemas.openxmlformats.org/officeDocument/2006/relationships/image" Target="../media/image19.jpg"/><Relationship Id="rId5" Type="http://schemas.openxmlformats.org/officeDocument/2006/relationships/image" Target="../media/image34.jpe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101.xml"/><Relationship Id="rId6" Type="http://schemas.openxmlformats.org/officeDocument/2006/relationships/image" Target="../media/image50.gif"/><Relationship Id="rId5" Type="http://schemas.openxmlformats.org/officeDocument/2006/relationships/image" Target="../media/image6.png"/><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12.xml"/><Relationship Id="rId6" Type="http://schemas.openxmlformats.org/officeDocument/2006/relationships/image" Target="../media/image59.png"/><Relationship Id="rId5" Type="http://schemas.openxmlformats.org/officeDocument/2006/relationships/image" Target="../media/image50.gif"/><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101.xml"/><Relationship Id="rId6" Type="http://schemas.openxmlformats.org/officeDocument/2006/relationships/image" Target="../media/image50.gif"/><Relationship Id="rId5" Type="http://schemas.openxmlformats.org/officeDocument/2006/relationships/image" Target="../media/image6.png"/><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112.xml"/><Relationship Id="rId4" Type="http://schemas.openxmlformats.org/officeDocument/2006/relationships/image" Target="../media/image64.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gif"/><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18.jpg"/><Relationship Id="rId11" Type="http://schemas.openxmlformats.org/officeDocument/2006/relationships/image" Target="../media/image6.pn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24.gif"/><Relationship Id="rId5" Type="http://schemas.openxmlformats.org/officeDocument/2006/relationships/image" Target="../media/image6.png"/><Relationship Id="rId4" Type="http://schemas.openxmlformats.org/officeDocument/2006/relationships/image" Target="../media/image23.gif"/></Relationships>
</file>

<file path=ppt/slides/_rels/slide7.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25.gif"/><Relationship Id="rId7" Type="http://schemas.openxmlformats.org/officeDocument/2006/relationships/image" Target="../media/image28.gif"/><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openxmlformats.org/officeDocument/2006/relationships/image" Target="../media/image6.png"/><Relationship Id="rId5" Type="http://schemas.openxmlformats.org/officeDocument/2006/relationships/image" Target="../media/image27.jpg"/><Relationship Id="rId4" Type="http://schemas.openxmlformats.org/officeDocument/2006/relationships/image" Target="../media/image26.gif"/></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9.gif"/><Relationship Id="rId7"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5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gif"/></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67.xml"/><Relationship Id="rId6" Type="http://schemas.openxmlformats.org/officeDocument/2006/relationships/image" Target="../media/image6.png"/><Relationship Id="rId5" Type="http://schemas.openxmlformats.org/officeDocument/2006/relationships/image" Target="../media/image35.jpe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ous-titre 3"/>
          <p:cNvSpPr txBox="1">
            <a:spLocks/>
          </p:cNvSpPr>
          <p:nvPr/>
        </p:nvSpPr>
        <p:spPr>
          <a:xfrm>
            <a:off x="665018" y="5408760"/>
            <a:ext cx="3931285" cy="1106970"/>
          </a:xfrm>
          <a:prstGeom prst="rect">
            <a:avLst/>
          </a:prstGeom>
        </p:spPr>
        <p:txBody>
          <a:bodyPr vert="horz" wrap="square" lIns="91440" tIns="45720" rIns="91440" bIns="45720" rtlCol="0">
            <a:spAutoFit/>
            <a:scene3d>
              <a:camera prst="orthographicFront"/>
              <a:lightRig rig="threePt" dir="t"/>
            </a:scene3d>
            <a:sp3d extrusionH="57150">
              <a:bevelT w="38100" h="38100"/>
            </a:sp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3200" b="1" dirty="0">
                <a:ln w="12700">
                  <a:solidFill>
                    <a:srgbClr val="FC923A"/>
                  </a:solidFill>
                  <a:prstDash val="solid"/>
                </a:ln>
                <a:solidFill>
                  <a:srgbClr val="FC923A"/>
                </a:solidFill>
                <a:effectLst>
                  <a:innerShdw blurRad="177800">
                    <a:srgbClr val="9BBB59">
                      <a:lumMod val="50000"/>
                    </a:srgbClr>
                  </a:innerShdw>
                  <a:reflection blurRad="6350" stA="55000" endA="300" endPos="45500" dir="5400000" sy="-100000" algn="bl" rotWithShape="0"/>
                </a:effectLst>
                <a:latin typeface="Times New Roman" panose="02020603050405020304" pitchFamily="18" charset="0"/>
                <a:cs typeface="Times New Roman" panose="02020603050405020304" pitchFamily="18" charset="0"/>
              </a:rPr>
              <a:t>Réalisé par:</a:t>
            </a:r>
          </a:p>
          <a:p>
            <a:pPr marL="0" indent="0" algn="ctr">
              <a:buFont typeface="Arial" panose="020B0604020202020204" pitchFamily="34" charset="0"/>
              <a:buNone/>
            </a:pPr>
            <a:r>
              <a:rPr lang="fr-FR" sz="3200" b="1" dirty="0">
                <a:ln w="12700">
                  <a:solidFill>
                    <a:srgbClr val="FC923A"/>
                  </a:solidFill>
                  <a:prstDash val="solid"/>
                </a:ln>
                <a:solidFill>
                  <a:srgbClr val="FC923A"/>
                </a:solidFill>
                <a:effectLst>
                  <a:innerShdw blurRad="177800">
                    <a:srgbClr val="9BBB59">
                      <a:lumMod val="50000"/>
                    </a:srgbClr>
                  </a:innerShdw>
                  <a:reflection blurRad="6350" stA="55000" endA="300" endPos="45500" dir="5400000" sy="-100000" algn="bl" rotWithShape="0"/>
                </a:effectLst>
                <a:latin typeface="Times New Roman" panose="02020603050405020304" pitchFamily="18" charset="0"/>
                <a:cs typeface="Times New Roman" panose="02020603050405020304" pitchFamily="18" charset="0"/>
              </a:rPr>
              <a:t> </a:t>
            </a:r>
            <a:r>
              <a:rPr lang="fr-FR" sz="3200" b="1" dirty="0" smtClean="0">
                <a:ln w="12700">
                  <a:solidFill>
                    <a:srgbClr val="FC923A"/>
                  </a:solidFill>
                  <a:prstDash val="solid"/>
                </a:ln>
                <a:solidFill>
                  <a:srgbClr val="FC923A"/>
                </a:solidFill>
                <a:effectLst>
                  <a:innerShdw blurRad="177800">
                    <a:srgbClr val="9BBB59">
                      <a:lumMod val="50000"/>
                    </a:srgbClr>
                  </a:innerShdw>
                  <a:reflection blurRad="6350" stA="55000" endA="300" endPos="45500" dir="5400000" sy="-100000" algn="bl" rotWithShape="0"/>
                </a:effectLst>
                <a:latin typeface="Times New Roman" panose="02020603050405020304" pitchFamily="18" charset="0"/>
                <a:cs typeface="Times New Roman" panose="02020603050405020304" pitchFamily="18" charset="0"/>
              </a:rPr>
              <a:t>Imen </a:t>
            </a:r>
            <a:r>
              <a:rPr lang="fr-FR" sz="3200" b="1" dirty="0">
                <a:ln w="12700">
                  <a:solidFill>
                    <a:srgbClr val="FC923A"/>
                  </a:solidFill>
                  <a:prstDash val="solid"/>
                </a:ln>
                <a:solidFill>
                  <a:srgbClr val="FC923A"/>
                </a:solidFill>
                <a:effectLst>
                  <a:innerShdw blurRad="177800">
                    <a:srgbClr val="9BBB59">
                      <a:lumMod val="50000"/>
                    </a:srgbClr>
                  </a:innerShdw>
                  <a:reflection blurRad="6350" stA="55000" endA="300" endPos="45500" dir="5400000" sy="-100000" algn="bl" rotWithShape="0"/>
                </a:effectLst>
                <a:latin typeface="Times New Roman" panose="02020603050405020304" pitchFamily="18" charset="0"/>
                <a:cs typeface="Times New Roman" panose="02020603050405020304" pitchFamily="18" charset="0"/>
              </a:rPr>
              <a:t>G</a:t>
            </a:r>
            <a:r>
              <a:rPr lang="fr-FR" sz="3200" b="1" dirty="0" smtClean="0">
                <a:ln w="12700">
                  <a:solidFill>
                    <a:srgbClr val="FC923A"/>
                  </a:solidFill>
                  <a:prstDash val="solid"/>
                </a:ln>
                <a:solidFill>
                  <a:srgbClr val="FC923A"/>
                </a:solidFill>
                <a:effectLst>
                  <a:innerShdw blurRad="177800">
                    <a:srgbClr val="9BBB59">
                      <a:lumMod val="50000"/>
                    </a:srgbClr>
                  </a:innerShdw>
                  <a:reflection blurRad="6350" stA="55000" endA="300" endPos="45500" dir="5400000" sy="-100000" algn="bl" rotWithShape="0"/>
                </a:effectLst>
                <a:latin typeface="Times New Roman" panose="02020603050405020304" pitchFamily="18" charset="0"/>
                <a:cs typeface="Times New Roman" panose="02020603050405020304" pitchFamily="18" charset="0"/>
              </a:rPr>
              <a:t>uerfi</a:t>
            </a:r>
            <a:endParaRPr lang="fr-FR" sz="3200" b="1" dirty="0">
              <a:ln w="12700">
                <a:solidFill>
                  <a:srgbClr val="FC923A"/>
                </a:solidFill>
                <a:prstDash val="solid"/>
              </a:ln>
              <a:solidFill>
                <a:srgbClr val="FC923A"/>
              </a:solidFill>
              <a:effectLst>
                <a:innerShdw blurRad="177800">
                  <a:srgbClr val="9BBB59">
                    <a:lumMod val="50000"/>
                  </a:srgbClr>
                </a:inn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11" name="Titre 1"/>
          <p:cNvSpPr txBox="1">
            <a:spLocks/>
          </p:cNvSpPr>
          <p:nvPr/>
        </p:nvSpPr>
        <p:spPr>
          <a:xfrm>
            <a:off x="389280" y="2168707"/>
            <a:ext cx="11526982" cy="2102931"/>
          </a:xfrm>
          <a:prstGeom prst="rect">
            <a:avLst/>
          </a:prstGeom>
          <a:noFill/>
          <a:ln w="6350" cap="flat" cmpd="sng" algn="ctr">
            <a:noFill/>
            <a:prstDash val="solid"/>
            <a:miter lim="800000"/>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fr-FR" sz="5400" b="1" i="1" dirty="0" smtClean="0">
                <a:ln w="0"/>
                <a:solidFill>
                  <a:srgbClr val="00206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Conception </a:t>
            </a:r>
            <a:r>
              <a:rPr lang="fr-FR" sz="5400" b="1" i="1" dirty="0">
                <a:ln w="0"/>
                <a:solidFill>
                  <a:srgbClr val="00206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et Développement d’un Hub de carte à puce avec R</a:t>
            </a:r>
            <a:r>
              <a:rPr lang="fr-FR" sz="5400" b="1" i="1" dirty="0" smtClean="0">
                <a:ln w="0"/>
                <a:solidFill>
                  <a:srgbClr val="00206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aspberry PI</a:t>
            </a:r>
            <a:endParaRPr lang="fr-FR" sz="5400" b="1" i="1" dirty="0">
              <a:ln w="0"/>
              <a:solidFill>
                <a:srgbClr val="00206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pic>
        <p:nvPicPr>
          <p:cNvPr id="12" name="Image 29" descr="logo.png"/>
          <p:cNvPicPr>
            <a:picLocks noChangeAspect="1"/>
          </p:cNvPicPr>
          <p:nvPr/>
        </p:nvPicPr>
        <p:blipFill>
          <a:blip r:embed="rId3"/>
          <a:stretch>
            <a:fillRect/>
          </a:stretch>
        </p:blipFill>
        <p:spPr>
          <a:xfrm>
            <a:off x="9179849" y="411918"/>
            <a:ext cx="2595213" cy="120818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08" y="411918"/>
            <a:ext cx="2514600" cy="1143000"/>
          </a:xfrm>
          <a:prstGeom prst="rect">
            <a:avLst/>
          </a:prstGeom>
        </p:spPr>
      </p:pic>
      <p:pic>
        <p:nvPicPr>
          <p:cNvPr id="13" name="Image 34"/>
          <p:cNvPicPr/>
          <p:nvPr/>
        </p:nvPicPr>
        <p:blipFill>
          <a:blip r:embed="rId5">
            <a:extLst>
              <a:ext uri="{28A0092B-C50C-407E-A947-70E740481C1C}">
                <a14:useLocalDpi xmlns:a14="http://schemas.microsoft.com/office/drawing/2010/main" val="0"/>
              </a:ext>
            </a:extLst>
          </a:blip>
          <a:stretch>
            <a:fillRect/>
          </a:stretch>
        </p:blipFill>
        <p:spPr>
          <a:xfrm rot="10800000">
            <a:off x="3709777" y="1864181"/>
            <a:ext cx="4867275" cy="457877"/>
          </a:xfrm>
          <a:prstGeom prst="rect">
            <a:avLst/>
          </a:prstGeom>
        </p:spPr>
      </p:pic>
      <p:pic>
        <p:nvPicPr>
          <p:cNvPr id="14" name="Image 35"/>
          <p:cNvPicPr/>
          <p:nvPr/>
        </p:nvPicPr>
        <p:blipFill>
          <a:blip r:embed="rId5">
            <a:clrChange>
              <a:clrFrom>
                <a:srgbClr val="FFFFFF"/>
              </a:clrFrom>
              <a:clrTo>
                <a:srgbClr val="FFFFFF">
                  <a:alpha val="0"/>
                </a:srgbClr>
              </a:clrTo>
            </a:clrChange>
            <a:lum bright="-20000" contrast="10000"/>
            <a:extLst>
              <a:ext uri="{28A0092B-C50C-407E-A947-70E740481C1C}">
                <a14:useLocalDpi xmlns:a14="http://schemas.microsoft.com/office/drawing/2010/main" val="0"/>
              </a:ext>
            </a:extLst>
          </a:blip>
          <a:stretch>
            <a:fillRect/>
          </a:stretch>
        </p:blipFill>
        <p:spPr>
          <a:xfrm>
            <a:off x="3584139" y="4331005"/>
            <a:ext cx="4992913" cy="402718"/>
          </a:xfrm>
          <a:prstGeom prst="rect">
            <a:avLst/>
          </a:prstGeom>
        </p:spPr>
      </p:pic>
      <p:sp>
        <p:nvSpPr>
          <p:cNvPr id="16" name="Sous-titre 3"/>
          <p:cNvSpPr txBox="1">
            <a:spLocks/>
          </p:cNvSpPr>
          <p:nvPr/>
        </p:nvSpPr>
        <p:spPr>
          <a:xfrm>
            <a:off x="4520023" y="780657"/>
            <a:ext cx="3246782" cy="907531"/>
          </a:xfrm>
          <a:prstGeom prst="rect">
            <a:avLst/>
          </a:prstGeom>
        </p:spPr>
        <p:txBody>
          <a:bodyPr vert="horz" wrap="square" lIns="0" tIns="47041" rIns="18817" bIns="47041">
            <a:spAutoFit/>
          </a:bodyPr>
          <a:lstStyle/>
          <a:p>
            <a:pPr algn="ctr"/>
            <a:r>
              <a:rPr lang="fr-FR" sz="2400" i="1" dirty="0">
                <a:ln w="0"/>
                <a:solidFill>
                  <a:prstClr val="white">
                    <a:lumMod val="50000"/>
                  </a:prst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Projet de Fin d’Etudes</a:t>
            </a:r>
            <a:endParaRPr lang="fr-FR" sz="2400" dirty="0">
              <a:ln w="0"/>
              <a:solidFill>
                <a:prstClr val="white">
                  <a:lumMod val="50000"/>
                </a:prst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marR="47041" algn="ctr">
              <a:spcBef>
                <a:spcPct val="20000"/>
              </a:spcBef>
              <a:buClr>
                <a:srgbClr val="9BBB59"/>
              </a:buClr>
              <a:buSzPct val="95000"/>
            </a:pPr>
            <a:r>
              <a:rPr lang="fr-FR" sz="2400" i="1" dirty="0">
                <a:ln w="0"/>
                <a:solidFill>
                  <a:prstClr val="white">
                    <a:lumMod val="50000"/>
                  </a:prst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2019/2020</a:t>
            </a: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74330" y="4949715"/>
            <a:ext cx="1012530" cy="1012530"/>
          </a:xfrm>
          <a:prstGeom prst="rect">
            <a:avLst/>
          </a:prstGeom>
        </p:spPr>
      </p:pic>
      <p:sp>
        <p:nvSpPr>
          <p:cNvPr id="3" name="Rectangle 2"/>
          <p:cNvSpPr/>
          <p:nvPr/>
        </p:nvSpPr>
        <p:spPr>
          <a:xfrm>
            <a:off x="6877052" y="5457168"/>
            <a:ext cx="4898010" cy="1175706"/>
          </a:xfrm>
          <a:prstGeom prst="rect">
            <a:avLst/>
          </a:prstGeom>
        </p:spPr>
        <p:txBody>
          <a:bodyPr wrap="square">
            <a:spAutoFit/>
          </a:bodyPr>
          <a:lstStyle/>
          <a:p>
            <a:pPr marR="47041" algn="ctr" defTabSz="940826">
              <a:spcBef>
                <a:spcPct val="20000"/>
              </a:spcBef>
              <a:buClr>
                <a:srgbClr val="9BBB59"/>
              </a:buClr>
              <a:buSzPct val="95000"/>
              <a:defRPr/>
            </a:pPr>
            <a:r>
              <a:rPr lang="fr-FR" sz="3200" b="1" dirty="0">
                <a:ln w="12700">
                  <a:solidFill>
                    <a:srgbClr val="FC923A"/>
                  </a:solidFill>
                  <a:prstDash val="solid"/>
                </a:ln>
                <a:solidFill>
                  <a:srgbClr val="FC923A"/>
                </a:solidFill>
                <a:effectLst>
                  <a:innerShdw blurRad="177800">
                    <a:srgbClr val="9BBB59">
                      <a:lumMod val="50000"/>
                    </a:srgbClr>
                  </a:innerShdw>
                  <a:reflection blurRad="6350" stA="55000" endA="300" endPos="45500" dir="5400000" sy="-100000" algn="bl" rotWithShape="0"/>
                </a:effectLst>
                <a:latin typeface="Times New Roman" panose="02020603050405020304" pitchFamily="18" charset="0"/>
                <a:cs typeface="Times New Roman" panose="02020603050405020304" pitchFamily="18" charset="0"/>
              </a:rPr>
              <a:t>Encadré par: </a:t>
            </a:r>
          </a:p>
          <a:p>
            <a:pPr marR="47041" algn="ctr" defTabSz="940826">
              <a:spcBef>
                <a:spcPct val="20000"/>
              </a:spcBef>
              <a:buClr>
                <a:srgbClr val="9BBB59"/>
              </a:buClr>
              <a:buSzPct val="95000"/>
              <a:defRPr/>
            </a:pPr>
            <a:r>
              <a:rPr lang="fr-FR" sz="3200" b="1" i="1" dirty="0">
                <a:ln w="12700">
                  <a:solidFill>
                    <a:srgbClr val="FC923A"/>
                  </a:solidFill>
                  <a:prstDash val="solid"/>
                </a:ln>
                <a:solidFill>
                  <a:srgbClr val="FC923A"/>
                </a:solidFill>
                <a:effectLst>
                  <a:innerShdw blurRad="177800">
                    <a:srgbClr val="9BBB59">
                      <a:lumMod val="50000"/>
                    </a:srgbClr>
                  </a:innerShdw>
                  <a:reflection blurRad="6350" stA="55000" endA="300" endPos="45500" dir="5400000" sy="-100000" algn="bl" rotWithShape="0"/>
                </a:effectLst>
                <a:latin typeface="Times New Roman" panose="02020603050405020304" pitchFamily="18" charset="0"/>
                <a:cs typeface="Times New Roman" panose="02020603050405020304" pitchFamily="18" charset="0"/>
              </a:rPr>
              <a:t>M. Mohamed Amine </a:t>
            </a:r>
            <a:r>
              <a:rPr lang="fr-FR" sz="3200" b="1" i="1" dirty="0" err="1">
                <a:ln w="12700">
                  <a:solidFill>
                    <a:srgbClr val="FC923A"/>
                  </a:solidFill>
                  <a:prstDash val="solid"/>
                </a:ln>
                <a:solidFill>
                  <a:srgbClr val="FC923A"/>
                </a:solidFill>
                <a:effectLst>
                  <a:innerShdw blurRad="177800">
                    <a:srgbClr val="9BBB59">
                      <a:lumMod val="50000"/>
                    </a:srgbClr>
                  </a:innerShdw>
                  <a:reflection blurRad="6350" stA="55000" endA="300" endPos="45500" dir="5400000" sy="-100000" algn="bl" rotWithShape="0"/>
                </a:effectLst>
                <a:latin typeface="Times New Roman" panose="02020603050405020304" pitchFamily="18" charset="0"/>
                <a:cs typeface="Times New Roman" panose="02020603050405020304" pitchFamily="18" charset="0"/>
              </a:rPr>
              <a:t>Trigui</a:t>
            </a:r>
            <a:endParaRPr lang="fr-FR" sz="3200" b="1" i="1" dirty="0">
              <a:ln w="12700">
                <a:solidFill>
                  <a:srgbClr val="FC923A"/>
                </a:solidFill>
                <a:prstDash val="solid"/>
              </a:ln>
              <a:solidFill>
                <a:srgbClr val="FC923A"/>
              </a:solidFill>
              <a:effectLst>
                <a:innerShdw blurRad="177800">
                  <a:srgbClr val="9BBB59">
                    <a:lumMod val="50000"/>
                  </a:srgbClr>
                </a:inn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4" name="Rounded Rectangle 3"/>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38313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507" y="375922"/>
            <a:ext cx="1160075" cy="1126271"/>
          </a:xfrm>
          <a:prstGeom prst="rect">
            <a:avLst/>
          </a:prstGeom>
          <a:ln>
            <a:noFill/>
          </a:ln>
          <a:effectLst>
            <a:softEdge rad="112500"/>
          </a:effectLst>
        </p:spPr>
      </p:pic>
      <p:sp>
        <p:nvSpPr>
          <p:cNvPr id="46" name="Oval 45"/>
          <p:cNvSpPr/>
          <p:nvPr/>
        </p:nvSpPr>
        <p:spPr>
          <a:xfrm>
            <a:off x="4403773" y="2071066"/>
            <a:ext cx="3303748" cy="1327730"/>
          </a:xfrm>
          <a:prstGeom prst="ellipse">
            <a:avLst/>
          </a:prstGeom>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7" name="Rounded Rectangle 46"/>
          <p:cNvSpPr/>
          <p:nvPr/>
        </p:nvSpPr>
        <p:spPr>
          <a:xfrm>
            <a:off x="3430107" y="4074450"/>
            <a:ext cx="5251081" cy="1294769"/>
          </a:xfrm>
          <a:prstGeom prst="roundRect">
            <a:avLst/>
          </a:prstGeom>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TextBox 3"/>
          <p:cNvSpPr txBox="1"/>
          <p:nvPr/>
        </p:nvSpPr>
        <p:spPr>
          <a:xfrm>
            <a:off x="4634339" y="2323559"/>
            <a:ext cx="2842616" cy="707886"/>
          </a:xfrm>
          <a:prstGeom prst="rect">
            <a:avLst/>
          </a:prstGeom>
          <a:noFill/>
        </p:spPr>
        <p:txBody>
          <a:bodyPr wrap="square" rtlCol="0">
            <a:spAutoFit/>
          </a:bodyPr>
          <a:lstStyle/>
          <a:p>
            <a:pPr algn="ctr"/>
            <a:r>
              <a:rPr lang="fr-FR" sz="4000" dirty="0">
                <a:solidFill>
                  <a:prstClr val="black"/>
                </a:solidFill>
                <a:latin typeface="Times New Roman" panose="02020603050405020304" pitchFamily="18" charset="0"/>
                <a:cs typeface="Times New Roman" panose="02020603050405020304" pitchFamily="18" charset="0"/>
              </a:rPr>
              <a:t>Firmware</a:t>
            </a:r>
          </a:p>
        </p:txBody>
      </p:sp>
      <p:sp>
        <p:nvSpPr>
          <p:cNvPr id="13" name="TextBox 12"/>
          <p:cNvSpPr txBox="1"/>
          <p:nvPr/>
        </p:nvSpPr>
        <p:spPr>
          <a:xfrm>
            <a:off x="3430106" y="4184896"/>
            <a:ext cx="5251081" cy="1200329"/>
          </a:xfrm>
          <a:prstGeom prst="rect">
            <a:avLst/>
          </a:prstGeom>
          <a:noFill/>
        </p:spPr>
        <p:txBody>
          <a:bodyPr wrap="square" rtlCol="0">
            <a:spAutoFit/>
          </a:bodyPr>
          <a:lstStyle/>
          <a:p>
            <a:pPr algn="ctr"/>
            <a:r>
              <a:rPr lang="fr-FR" sz="2400" dirty="0">
                <a:solidFill>
                  <a:prstClr val="black"/>
                </a:solidFill>
                <a:latin typeface="Times New Roman" panose="02020603050405020304" pitchFamily="18" charset="0"/>
                <a:cs typeface="Times New Roman" panose="02020603050405020304" pitchFamily="18" charset="0"/>
              </a:rPr>
              <a:t>Un micro logiciel pour les périphériques évolués assure leur  fonctionnement correcte</a:t>
            </a:r>
            <a:endParaRPr lang="fr-FR" sz="2400" dirty="0">
              <a:solidFill>
                <a:prstClr val="black"/>
              </a:solidFill>
            </a:endParaRPr>
          </a:p>
        </p:txBody>
      </p:sp>
      <p:sp>
        <p:nvSpPr>
          <p:cNvPr id="50" name="Round Diagonal Corner Rectangle 49"/>
          <p:cNvSpPr/>
          <p:nvPr/>
        </p:nvSpPr>
        <p:spPr>
          <a:xfrm>
            <a:off x="8593228" y="2183149"/>
            <a:ext cx="2831472" cy="1431702"/>
          </a:xfrm>
          <a:prstGeom prst="round2DiagRect">
            <a:avLst/>
          </a:prstGeom>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51" name="Round Diagonal Corner Rectangle 50"/>
          <p:cNvSpPr/>
          <p:nvPr/>
        </p:nvSpPr>
        <p:spPr>
          <a:xfrm>
            <a:off x="736465" y="2241463"/>
            <a:ext cx="2831472" cy="1431702"/>
          </a:xfrm>
          <a:prstGeom prst="round2DiagRect">
            <a:avLst/>
          </a:prstGeom>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1" name="TextBox 40"/>
          <p:cNvSpPr txBox="1"/>
          <p:nvPr/>
        </p:nvSpPr>
        <p:spPr>
          <a:xfrm>
            <a:off x="8657549" y="2284365"/>
            <a:ext cx="2702829" cy="1200329"/>
          </a:xfrm>
          <a:prstGeom prst="rect">
            <a:avLst/>
          </a:prstGeom>
          <a:noFill/>
        </p:spPr>
        <p:txBody>
          <a:bodyPr wrap="square" rtlCol="0">
            <a:spAutoFit/>
          </a:bodyPr>
          <a:lstStyle/>
          <a:p>
            <a:pPr algn="ctr"/>
            <a:r>
              <a:rPr lang="fr-FR" sz="2400" dirty="0">
                <a:solidFill>
                  <a:prstClr val="black"/>
                </a:solidFill>
                <a:latin typeface="Times New Roman" panose="02020603050405020304" pitchFamily="18" charset="0"/>
                <a:cs typeface="Times New Roman" panose="02020603050405020304" pitchFamily="18" charset="0"/>
              </a:rPr>
              <a:t>Stocké dans mémoire externe non volatile</a:t>
            </a:r>
          </a:p>
        </p:txBody>
      </p:sp>
      <p:sp>
        <p:nvSpPr>
          <p:cNvPr id="42" name="TextBox 41"/>
          <p:cNvSpPr txBox="1"/>
          <p:nvPr/>
        </p:nvSpPr>
        <p:spPr>
          <a:xfrm>
            <a:off x="585864" y="2414939"/>
            <a:ext cx="3086233" cy="1200329"/>
          </a:xfrm>
          <a:prstGeom prst="rect">
            <a:avLst/>
          </a:prstGeom>
          <a:noFill/>
        </p:spPr>
        <p:txBody>
          <a:bodyPr wrap="square" rtlCol="0">
            <a:spAutoFit/>
          </a:bodyPr>
          <a:lstStyle/>
          <a:p>
            <a:pPr algn="ctr"/>
            <a:r>
              <a:rPr lang="fr-FR" sz="2400" dirty="0">
                <a:solidFill>
                  <a:prstClr val="black"/>
                </a:solidFill>
                <a:latin typeface="Times New Roman" panose="02020603050405020304" pitchFamily="18" charset="0"/>
                <a:cs typeface="Times New Roman" panose="02020603050405020304" pitchFamily="18" charset="0"/>
              </a:rPr>
              <a:t>Rechargé à chaque initialisation du périphérique</a:t>
            </a:r>
          </a:p>
        </p:txBody>
      </p:sp>
      <p:sp>
        <p:nvSpPr>
          <p:cNvPr id="43" name="Curved Right Arrow 42"/>
          <p:cNvSpPr/>
          <p:nvPr/>
        </p:nvSpPr>
        <p:spPr>
          <a:xfrm>
            <a:off x="1638243" y="5440770"/>
            <a:ext cx="914400" cy="994841"/>
          </a:xfrm>
          <a:prstGeom prst="curvedRightArrow">
            <a:avLst/>
          </a:prstGeom>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solidFill>
                <a:prstClr val="black"/>
              </a:solidFill>
            </a:endParaRPr>
          </a:p>
        </p:txBody>
      </p:sp>
      <p:sp>
        <p:nvSpPr>
          <p:cNvPr id="44" name="TextBox 43"/>
          <p:cNvSpPr txBox="1"/>
          <p:nvPr/>
        </p:nvSpPr>
        <p:spPr>
          <a:xfrm>
            <a:off x="2827072" y="5632928"/>
            <a:ext cx="6587066" cy="954107"/>
          </a:xfrm>
          <a:prstGeom prst="rect">
            <a:avLst/>
          </a:prstGeom>
          <a:noFill/>
        </p:spPr>
        <p:txBody>
          <a:bodyPr wrap="square" rtlCol="0">
            <a:spAutoFit/>
          </a:bodyPr>
          <a:lstStyle/>
          <a:p>
            <a:pPr algn="ctr"/>
            <a:r>
              <a:rPr lang="fr-FR" sz="2800" b="1" dirty="0">
                <a:ln w="12700">
                  <a:solidFill>
                    <a:schemeClr val="bg1">
                      <a:lumMod val="50000"/>
                    </a:schemeClr>
                  </a:solidFill>
                  <a:prstDash val="solid"/>
                </a:ln>
                <a:solidFill>
                  <a:sysClr val="windowText" lastClr="000000"/>
                </a:solidFill>
                <a:effectLst>
                  <a:innerShdw blurRad="177800">
                    <a:schemeClr val="accent3">
                      <a:lumMod val="50000"/>
                    </a:schemeClr>
                  </a:innerShdw>
                </a:effectLst>
                <a:latin typeface="Times New Roman" panose="02020603050405020304" pitchFamily="18" charset="0"/>
                <a:cs typeface="Times New Roman" panose="02020603050405020304" pitchFamily="18" charset="0"/>
              </a:rPr>
              <a:t>L’opération de chargement doit être faite</a:t>
            </a:r>
          </a:p>
          <a:p>
            <a:pPr algn="ctr"/>
            <a:r>
              <a:rPr lang="fr-FR" sz="2800" b="1" dirty="0">
                <a:ln w="12700">
                  <a:solidFill>
                    <a:schemeClr val="bg1">
                      <a:lumMod val="50000"/>
                    </a:schemeClr>
                  </a:solidFill>
                  <a:prstDash val="solid"/>
                </a:ln>
                <a:solidFill>
                  <a:sysClr val="windowText" lastClr="000000"/>
                </a:solidFill>
                <a:effectLst>
                  <a:innerShdw blurRad="177800">
                    <a:schemeClr val="accent3">
                      <a:lumMod val="50000"/>
                    </a:schemeClr>
                  </a:innerShdw>
                </a:effectLst>
                <a:latin typeface="Times New Roman" panose="02020603050405020304" pitchFamily="18" charset="0"/>
                <a:cs typeface="Times New Roman" panose="02020603050405020304" pitchFamily="18" charset="0"/>
              </a:rPr>
              <a:t> par le pilote de </a:t>
            </a:r>
            <a:r>
              <a:rPr lang="fr-FR" sz="2800" b="1" dirty="0" smtClean="0">
                <a:ln w="12700">
                  <a:solidFill>
                    <a:schemeClr val="bg1">
                      <a:lumMod val="50000"/>
                    </a:schemeClr>
                  </a:solidFill>
                  <a:prstDash val="solid"/>
                </a:ln>
                <a:solidFill>
                  <a:sysClr val="windowText" lastClr="000000"/>
                </a:solidFill>
                <a:effectLst>
                  <a:innerShdw blurRad="177800">
                    <a:schemeClr val="accent3">
                      <a:lumMod val="50000"/>
                    </a:schemeClr>
                  </a:innerShdw>
                </a:effectLst>
                <a:latin typeface="Times New Roman" panose="02020603050405020304" pitchFamily="18" charset="0"/>
                <a:cs typeface="Times New Roman" panose="02020603050405020304" pitchFamily="18" charset="0"/>
              </a:rPr>
              <a:t>périphérique</a:t>
            </a:r>
            <a:endParaRPr lang="fr-FR" sz="2800" dirty="0">
              <a:ln w="12700">
                <a:solidFill>
                  <a:schemeClr val="bg1">
                    <a:lumMod val="50000"/>
                  </a:schemeClr>
                </a:solidFill>
                <a:prstDash val="solid"/>
              </a:ln>
              <a:solidFill>
                <a:sysClr val="windowText" lastClr="000000"/>
              </a:solidFill>
              <a:effectLst>
                <a:innerShdw blurRad="177800">
                  <a:schemeClr val="accent3">
                    <a:lumMod val="50000"/>
                  </a:schemeClr>
                </a:innerShdw>
              </a:effectLst>
              <a:latin typeface="Times New Roman" panose="02020603050405020304" pitchFamily="18" charset="0"/>
              <a:cs typeface="Times New Roman" panose="02020603050405020304" pitchFamily="18" charset="0"/>
            </a:endParaRPr>
          </a:p>
        </p:txBody>
      </p:sp>
      <p:sp>
        <p:nvSpPr>
          <p:cNvPr id="45" name="Down Arrow 44"/>
          <p:cNvSpPr/>
          <p:nvPr/>
        </p:nvSpPr>
        <p:spPr>
          <a:xfrm>
            <a:off x="5869379" y="3510111"/>
            <a:ext cx="372534" cy="564339"/>
          </a:xfrm>
          <a:prstGeom prst="downArrow">
            <a:avLst/>
          </a:prstGeom>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solidFill>
                <a:prstClr val="white"/>
              </a:solidFill>
            </a:endParaRPr>
          </a:p>
        </p:txBody>
      </p:sp>
      <p:sp>
        <p:nvSpPr>
          <p:cNvPr id="16" name="Rounded Rectangle 15"/>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10437962" y="5585077"/>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294155" y="5744568"/>
            <a:ext cx="37096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9</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19"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20" name="ZoneTexte 4"/>
          <p:cNvSpPr txBox="1"/>
          <p:nvPr/>
        </p:nvSpPr>
        <p:spPr>
          <a:xfrm>
            <a:off x="52863" y="1043878"/>
            <a:ext cx="7424092" cy="864277"/>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4800" b="1" dirty="0" smtClean="0">
                <a:solidFill>
                  <a:srgbClr val="0070C0"/>
                </a:solidFill>
                <a:effectLst>
                  <a:reflection blurRad="6350" stA="55000" endA="300" endPos="45500" dir="5400000" sy="-100000" algn="bl" rotWithShape="0"/>
                </a:effectLst>
                <a:latin typeface="Times New Roman" pitchFamily="18" charset="0"/>
                <a:cs typeface="Times New Roman" pitchFamily="18" charset="0"/>
              </a:rPr>
              <a:t>Chargement de firmware</a:t>
            </a:r>
            <a:endParaRPr lang="fr-FR" sz="4800" b="1" dirty="0">
              <a:solidFill>
                <a:srgbClr val="5B9BD5">
                  <a:lumMod val="75000"/>
                </a:srgbClr>
              </a:solidFill>
              <a:effectLst>
                <a:reflection blurRad="6350" stA="55000" endA="300" endPos="45500" dir="5400000" sy="-10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3432130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19"/>
                                        </p:tgtEl>
                                        <p:attrNameLst>
                                          <p:attrName>style.opacity</p:attrName>
                                        </p:attrNameLst>
                                      </p:cBhvr>
                                      <p:to>
                                        <p:strVal val="0.5"/>
                                      </p:to>
                                    </p:set>
                                    <p:animEffect filter="image" prLst="opacity: 0.5">
                                      <p:cBhvr rctx="IE">
                                        <p:cTn id="7" dur="indefinite"/>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down)">
                                      <p:cBhvr>
                                        <p:cTn id="12" dur="580">
                                          <p:stCondLst>
                                            <p:cond delay="0"/>
                                          </p:stCondLst>
                                        </p:cTn>
                                        <p:tgtEl>
                                          <p:spTgt spid="46"/>
                                        </p:tgtEl>
                                      </p:cBhvr>
                                    </p:animEffect>
                                    <p:anim calcmode="lin" valueType="num">
                                      <p:cBhvr>
                                        <p:cTn id="13"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18" dur="26">
                                          <p:stCondLst>
                                            <p:cond delay="650"/>
                                          </p:stCondLst>
                                        </p:cTn>
                                        <p:tgtEl>
                                          <p:spTgt spid="46"/>
                                        </p:tgtEl>
                                      </p:cBhvr>
                                      <p:to x="100000" y="60000"/>
                                    </p:animScale>
                                    <p:animScale>
                                      <p:cBhvr>
                                        <p:cTn id="19" dur="166" decel="50000">
                                          <p:stCondLst>
                                            <p:cond delay="676"/>
                                          </p:stCondLst>
                                        </p:cTn>
                                        <p:tgtEl>
                                          <p:spTgt spid="46"/>
                                        </p:tgtEl>
                                      </p:cBhvr>
                                      <p:to x="100000" y="100000"/>
                                    </p:animScale>
                                    <p:animScale>
                                      <p:cBhvr>
                                        <p:cTn id="20" dur="26">
                                          <p:stCondLst>
                                            <p:cond delay="1312"/>
                                          </p:stCondLst>
                                        </p:cTn>
                                        <p:tgtEl>
                                          <p:spTgt spid="46"/>
                                        </p:tgtEl>
                                      </p:cBhvr>
                                      <p:to x="100000" y="80000"/>
                                    </p:animScale>
                                    <p:animScale>
                                      <p:cBhvr>
                                        <p:cTn id="21" dur="166" decel="50000">
                                          <p:stCondLst>
                                            <p:cond delay="1338"/>
                                          </p:stCondLst>
                                        </p:cTn>
                                        <p:tgtEl>
                                          <p:spTgt spid="46"/>
                                        </p:tgtEl>
                                      </p:cBhvr>
                                      <p:to x="100000" y="100000"/>
                                    </p:animScale>
                                    <p:animScale>
                                      <p:cBhvr>
                                        <p:cTn id="22" dur="26">
                                          <p:stCondLst>
                                            <p:cond delay="1642"/>
                                          </p:stCondLst>
                                        </p:cTn>
                                        <p:tgtEl>
                                          <p:spTgt spid="46"/>
                                        </p:tgtEl>
                                      </p:cBhvr>
                                      <p:to x="100000" y="90000"/>
                                    </p:animScale>
                                    <p:animScale>
                                      <p:cBhvr>
                                        <p:cTn id="23" dur="166" decel="50000">
                                          <p:stCondLst>
                                            <p:cond delay="1668"/>
                                          </p:stCondLst>
                                        </p:cTn>
                                        <p:tgtEl>
                                          <p:spTgt spid="46"/>
                                        </p:tgtEl>
                                      </p:cBhvr>
                                      <p:to x="100000" y="100000"/>
                                    </p:animScale>
                                    <p:animScale>
                                      <p:cBhvr>
                                        <p:cTn id="24" dur="26">
                                          <p:stCondLst>
                                            <p:cond delay="1808"/>
                                          </p:stCondLst>
                                        </p:cTn>
                                        <p:tgtEl>
                                          <p:spTgt spid="46"/>
                                        </p:tgtEl>
                                      </p:cBhvr>
                                      <p:to x="100000" y="95000"/>
                                    </p:animScale>
                                    <p:animScale>
                                      <p:cBhvr>
                                        <p:cTn id="25" dur="166" decel="50000">
                                          <p:stCondLst>
                                            <p:cond delay="1834"/>
                                          </p:stCondLst>
                                        </p:cTn>
                                        <p:tgtEl>
                                          <p:spTgt spid="46"/>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80">
                                          <p:stCondLst>
                                            <p:cond delay="0"/>
                                          </p:stCondLst>
                                        </p:cTn>
                                        <p:tgtEl>
                                          <p:spTgt spid="4"/>
                                        </p:tgtEl>
                                      </p:cBhvr>
                                    </p:animEffect>
                                    <p:anim calcmode="lin" valueType="num">
                                      <p:cBhvr>
                                        <p:cTn id="29"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4" dur="26">
                                          <p:stCondLst>
                                            <p:cond delay="650"/>
                                          </p:stCondLst>
                                        </p:cTn>
                                        <p:tgtEl>
                                          <p:spTgt spid="4"/>
                                        </p:tgtEl>
                                      </p:cBhvr>
                                      <p:to x="100000" y="60000"/>
                                    </p:animScale>
                                    <p:animScale>
                                      <p:cBhvr>
                                        <p:cTn id="35" dur="166" decel="50000">
                                          <p:stCondLst>
                                            <p:cond delay="676"/>
                                          </p:stCondLst>
                                        </p:cTn>
                                        <p:tgtEl>
                                          <p:spTgt spid="4"/>
                                        </p:tgtEl>
                                      </p:cBhvr>
                                      <p:to x="100000" y="100000"/>
                                    </p:animScale>
                                    <p:animScale>
                                      <p:cBhvr>
                                        <p:cTn id="36" dur="26">
                                          <p:stCondLst>
                                            <p:cond delay="1312"/>
                                          </p:stCondLst>
                                        </p:cTn>
                                        <p:tgtEl>
                                          <p:spTgt spid="4"/>
                                        </p:tgtEl>
                                      </p:cBhvr>
                                      <p:to x="100000" y="80000"/>
                                    </p:animScale>
                                    <p:animScale>
                                      <p:cBhvr>
                                        <p:cTn id="37" dur="166" decel="50000">
                                          <p:stCondLst>
                                            <p:cond delay="1338"/>
                                          </p:stCondLst>
                                        </p:cTn>
                                        <p:tgtEl>
                                          <p:spTgt spid="4"/>
                                        </p:tgtEl>
                                      </p:cBhvr>
                                      <p:to x="100000" y="100000"/>
                                    </p:animScale>
                                    <p:animScale>
                                      <p:cBhvr>
                                        <p:cTn id="38" dur="26">
                                          <p:stCondLst>
                                            <p:cond delay="1642"/>
                                          </p:stCondLst>
                                        </p:cTn>
                                        <p:tgtEl>
                                          <p:spTgt spid="4"/>
                                        </p:tgtEl>
                                      </p:cBhvr>
                                      <p:to x="100000" y="90000"/>
                                    </p:animScale>
                                    <p:animScale>
                                      <p:cBhvr>
                                        <p:cTn id="39" dur="166" decel="50000">
                                          <p:stCondLst>
                                            <p:cond delay="1668"/>
                                          </p:stCondLst>
                                        </p:cTn>
                                        <p:tgtEl>
                                          <p:spTgt spid="4"/>
                                        </p:tgtEl>
                                      </p:cBhvr>
                                      <p:to x="100000" y="100000"/>
                                    </p:animScale>
                                    <p:animScale>
                                      <p:cBhvr>
                                        <p:cTn id="40" dur="26">
                                          <p:stCondLst>
                                            <p:cond delay="1808"/>
                                          </p:stCondLst>
                                        </p:cTn>
                                        <p:tgtEl>
                                          <p:spTgt spid="4"/>
                                        </p:tgtEl>
                                      </p:cBhvr>
                                      <p:to x="100000" y="95000"/>
                                    </p:animScale>
                                    <p:animScale>
                                      <p:cBhvr>
                                        <p:cTn id="41" dur="166" decel="50000">
                                          <p:stCondLst>
                                            <p:cond delay="1834"/>
                                          </p:stCondLst>
                                        </p:cTn>
                                        <p:tgtEl>
                                          <p:spTgt spid="4"/>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up)">
                                      <p:cBhvr>
                                        <p:cTn id="46" dur="500"/>
                                        <p:tgtEl>
                                          <p:spTgt spid="45"/>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p:cTn id="49" dur="500" fill="hold"/>
                                        <p:tgtEl>
                                          <p:spTgt spid="47"/>
                                        </p:tgtEl>
                                        <p:attrNameLst>
                                          <p:attrName>ppt_w</p:attrName>
                                        </p:attrNameLst>
                                      </p:cBhvr>
                                      <p:tavLst>
                                        <p:tav tm="0">
                                          <p:val>
                                            <p:fltVal val="0"/>
                                          </p:val>
                                        </p:tav>
                                        <p:tav tm="100000">
                                          <p:val>
                                            <p:strVal val="#ppt_w"/>
                                          </p:val>
                                        </p:tav>
                                      </p:tavLst>
                                    </p:anim>
                                    <p:anim calcmode="lin" valueType="num">
                                      <p:cBhvr>
                                        <p:cTn id="50" dur="500" fill="hold"/>
                                        <p:tgtEl>
                                          <p:spTgt spid="47"/>
                                        </p:tgtEl>
                                        <p:attrNameLst>
                                          <p:attrName>ppt_h</p:attrName>
                                        </p:attrNameLst>
                                      </p:cBhvr>
                                      <p:tavLst>
                                        <p:tav tm="0">
                                          <p:val>
                                            <p:fltVal val="0"/>
                                          </p:val>
                                        </p:tav>
                                        <p:tav tm="100000">
                                          <p:val>
                                            <p:strVal val="#ppt_h"/>
                                          </p:val>
                                        </p:tav>
                                      </p:tavLst>
                                    </p:anim>
                                    <p:animEffect transition="in" filter="fade">
                                      <p:cBhvr>
                                        <p:cTn id="51" dur="500"/>
                                        <p:tgtEl>
                                          <p:spTgt spid="4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ppt_w</p:attrName>
                                        </p:attrNameLst>
                                      </p:cBhvr>
                                      <p:tavLst>
                                        <p:tav tm="0">
                                          <p:val>
                                            <p:fltVal val="0"/>
                                          </p:val>
                                        </p:tav>
                                        <p:tav tm="100000">
                                          <p:val>
                                            <p:strVal val="#ppt_w"/>
                                          </p:val>
                                        </p:tav>
                                      </p:tavLst>
                                    </p:anim>
                                    <p:anim calcmode="lin" valueType="num">
                                      <p:cBhvr>
                                        <p:cTn id="55" dur="500" fill="hold"/>
                                        <p:tgtEl>
                                          <p:spTgt spid="13"/>
                                        </p:tgtEl>
                                        <p:attrNameLst>
                                          <p:attrName>ppt_h</p:attrName>
                                        </p:attrNameLst>
                                      </p:cBhvr>
                                      <p:tavLst>
                                        <p:tav tm="0">
                                          <p:val>
                                            <p:fltVal val="0"/>
                                          </p:val>
                                        </p:tav>
                                        <p:tav tm="100000">
                                          <p:val>
                                            <p:strVal val="#ppt_h"/>
                                          </p:val>
                                        </p:tav>
                                      </p:tavLst>
                                    </p:anim>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p:cTn id="61" dur="500" fill="hold"/>
                                        <p:tgtEl>
                                          <p:spTgt spid="41"/>
                                        </p:tgtEl>
                                        <p:attrNameLst>
                                          <p:attrName>ppt_w</p:attrName>
                                        </p:attrNameLst>
                                      </p:cBhvr>
                                      <p:tavLst>
                                        <p:tav tm="0">
                                          <p:val>
                                            <p:fltVal val="0"/>
                                          </p:val>
                                        </p:tav>
                                        <p:tav tm="100000">
                                          <p:val>
                                            <p:strVal val="#ppt_w"/>
                                          </p:val>
                                        </p:tav>
                                      </p:tavLst>
                                    </p:anim>
                                    <p:anim calcmode="lin" valueType="num">
                                      <p:cBhvr>
                                        <p:cTn id="62" dur="500" fill="hold"/>
                                        <p:tgtEl>
                                          <p:spTgt spid="41"/>
                                        </p:tgtEl>
                                        <p:attrNameLst>
                                          <p:attrName>ppt_h</p:attrName>
                                        </p:attrNameLst>
                                      </p:cBhvr>
                                      <p:tavLst>
                                        <p:tav tm="0">
                                          <p:val>
                                            <p:fltVal val="0"/>
                                          </p:val>
                                        </p:tav>
                                        <p:tav tm="100000">
                                          <p:val>
                                            <p:strVal val="#ppt_h"/>
                                          </p:val>
                                        </p:tav>
                                      </p:tavLst>
                                    </p:anim>
                                    <p:animEffect transition="in" filter="fade">
                                      <p:cBhvr>
                                        <p:cTn id="63" dur="500"/>
                                        <p:tgtEl>
                                          <p:spTgt spid="41"/>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p:cTn id="66" dur="500" fill="hold"/>
                                        <p:tgtEl>
                                          <p:spTgt spid="50"/>
                                        </p:tgtEl>
                                        <p:attrNameLst>
                                          <p:attrName>ppt_w</p:attrName>
                                        </p:attrNameLst>
                                      </p:cBhvr>
                                      <p:tavLst>
                                        <p:tav tm="0">
                                          <p:val>
                                            <p:fltVal val="0"/>
                                          </p:val>
                                        </p:tav>
                                        <p:tav tm="100000">
                                          <p:val>
                                            <p:strVal val="#ppt_w"/>
                                          </p:val>
                                        </p:tav>
                                      </p:tavLst>
                                    </p:anim>
                                    <p:anim calcmode="lin" valueType="num">
                                      <p:cBhvr>
                                        <p:cTn id="67" dur="500" fill="hold"/>
                                        <p:tgtEl>
                                          <p:spTgt spid="50"/>
                                        </p:tgtEl>
                                        <p:attrNameLst>
                                          <p:attrName>ppt_h</p:attrName>
                                        </p:attrNameLst>
                                      </p:cBhvr>
                                      <p:tavLst>
                                        <p:tav tm="0">
                                          <p:val>
                                            <p:fltVal val="0"/>
                                          </p:val>
                                        </p:tav>
                                        <p:tav tm="100000">
                                          <p:val>
                                            <p:strVal val="#ppt_h"/>
                                          </p:val>
                                        </p:tav>
                                      </p:tavLst>
                                    </p:anim>
                                    <p:animEffect transition="in" filter="fade">
                                      <p:cBhvr>
                                        <p:cTn id="68" dur="500"/>
                                        <p:tgtEl>
                                          <p:spTgt spid="50"/>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p:cTn id="73" dur="500" fill="hold"/>
                                        <p:tgtEl>
                                          <p:spTgt spid="42"/>
                                        </p:tgtEl>
                                        <p:attrNameLst>
                                          <p:attrName>ppt_w</p:attrName>
                                        </p:attrNameLst>
                                      </p:cBhvr>
                                      <p:tavLst>
                                        <p:tav tm="0">
                                          <p:val>
                                            <p:fltVal val="0"/>
                                          </p:val>
                                        </p:tav>
                                        <p:tav tm="100000">
                                          <p:val>
                                            <p:strVal val="#ppt_w"/>
                                          </p:val>
                                        </p:tav>
                                      </p:tavLst>
                                    </p:anim>
                                    <p:anim calcmode="lin" valueType="num">
                                      <p:cBhvr>
                                        <p:cTn id="74" dur="500" fill="hold"/>
                                        <p:tgtEl>
                                          <p:spTgt spid="42"/>
                                        </p:tgtEl>
                                        <p:attrNameLst>
                                          <p:attrName>ppt_h</p:attrName>
                                        </p:attrNameLst>
                                      </p:cBhvr>
                                      <p:tavLst>
                                        <p:tav tm="0">
                                          <p:val>
                                            <p:fltVal val="0"/>
                                          </p:val>
                                        </p:tav>
                                        <p:tav tm="100000">
                                          <p:val>
                                            <p:strVal val="#ppt_h"/>
                                          </p:val>
                                        </p:tav>
                                      </p:tavLst>
                                    </p:anim>
                                    <p:animEffect transition="in" filter="fade">
                                      <p:cBhvr>
                                        <p:cTn id="75" dur="500"/>
                                        <p:tgtEl>
                                          <p:spTgt spid="42"/>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Effect transition="in" filter="fade">
                                      <p:cBhvr>
                                        <p:cTn id="80" dur="500"/>
                                        <p:tgtEl>
                                          <p:spTgt spid="5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500"/>
                                        <p:tgtEl>
                                          <p:spTgt spid="44"/>
                                        </p:tgtEl>
                                      </p:cBhvr>
                                    </p:animEffect>
                                  </p:childTnLst>
                                </p:cTn>
                              </p:par>
                            </p:childTnLst>
                          </p:cTn>
                        </p:par>
                      </p:childTnLst>
                    </p:cTn>
                  </p:par>
                  <p:par>
                    <p:cTn id="90" fill="hold">
                      <p:stCondLst>
                        <p:cond delay="indefinite"/>
                      </p:stCondLst>
                      <p:childTnLst>
                        <p:par>
                          <p:cTn id="91" fill="hold">
                            <p:stCondLst>
                              <p:cond delay="0"/>
                            </p:stCondLst>
                            <p:childTnLst>
                              <p:par>
                                <p:cTn id="92" presetID="26" presetClass="emph" presetSubtype="0" fill="hold" grpId="2" nodeType="clickEffect">
                                  <p:stCondLst>
                                    <p:cond delay="0"/>
                                  </p:stCondLst>
                                  <p:childTnLst>
                                    <p:animEffect transition="out" filter="fade">
                                      <p:cBhvr>
                                        <p:cTn id="93" dur="500" tmFilter="0, 0; .2, .5; .8, .5; 1, 0"/>
                                        <p:tgtEl>
                                          <p:spTgt spid="42"/>
                                        </p:tgtEl>
                                      </p:cBhvr>
                                    </p:animEffect>
                                    <p:animScale>
                                      <p:cBhvr>
                                        <p:cTn id="94" dur="250" autoRev="1" fill="hold"/>
                                        <p:tgtEl>
                                          <p:spTgt spid="42"/>
                                        </p:tgtEl>
                                      </p:cBhvr>
                                      <p:by x="105000" y="105000"/>
                                    </p:animScale>
                                  </p:childTnLst>
                                </p:cTn>
                              </p:par>
                              <p:par>
                                <p:cTn id="95" presetID="26" presetClass="emph" presetSubtype="0" fill="hold" grpId="2" nodeType="withEffect">
                                  <p:stCondLst>
                                    <p:cond delay="0"/>
                                  </p:stCondLst>
                                  <p:childTnLst>
                                    <p:animEffect transition="out" filter="fade">
                                      <p:cBhvr>
                                        <p:cTn id="96" dur="500" tmFilter="0, 0; .2, .5; .8, .5; 1, 0"/>
                                        <p:tgtEl>
                                          <p:spTgt spid="51"/>
                                        </p:tgtEl>
                                      </p:cBhvr>
                                    </p:animEffect>
                                    <p:animScale>
                                      <p:cBhvr>
                                        <p:cTn id="97" dur="250" autoRev="1" fill="hold"/>
                                        <p:tgtEl>
                                          <p:spTgt spid="51"/>
                                        </p:tgtEl>
                                      </p:cBhvr>
                                      <p:by x="105000" y="105000"/>
                                    </p:animScale>
                                  </p:childTnLst>
                                </p:cTn>
                              </p:par>
                              <p:par>
                                <p:cTn id="98" presetID="9" presetClass="emph" presetSubtype="0" grpId="1" nodeType="withEffect">
                                  <p:stCondLst>
                                    <p:cond delay="0"/>
                                  </p:stCondLst>
                                  <p:childTnLst>
                                    <p:set>
                                      <p:cBhvr rctx="PPT">
                                        <p:cTn id="99" dur="indefinite"/>
                                        <p:tgtEl>
                                          <p:spTgt spid="41"/>
                                        </p:tgtEl>
                                        <p:attrNameLst>
                                          <p:attrName>style.opacity</p:attrName>
                                        </p:attrNameLst>
                                      </p:cBhvr>
                                      <p:to>
                                        <p:strVal val="0.5"/>
                                      </p:to>
                                    </p:set>
                                    <p:animEffect filter="image" prLst="opacity: 0.5">
                                      <p:cBhvr rctx="IE">
                                        <p:cTn id="100" dur="indefinite"/>
                                        <p:tgtEl>
                                          <p:spTgt spid="41"/>
                                        </p:tgtEl>
                                      </p:cBhvr>
                                    </p:animEffect>
                                  </p:childTnLst>
                                </p:cTn>
                              </p:par>
                              <p:par>
                                <p:cTn id="101" presetID="9" presetClass="emph" presetSubtype="0" grpId="1" nodeType="withEffect">
                                  <p:stCondLst>
                                    <p:cond delay="0"/>
                                  </p:stCondLst>
                                  <p:childTnLst>
                                    <p:set>
                                      <p:cBhvr rctx="PPT">
                                        <p:cTn id="102" dur="indefinite"/>
                                        <p:tgtEl>
                                          <p:spTgt spid="50"/>
                                        </p:tgtEl>
                                        <p:attrNameLst>
                                          <p:attrName>style.opacity</p:attrName>
                                        </p:attrNameLst>
                                      </p:cBhvr>
                                      <p:to>
                                        <p:strVal val="0.5"/>
                                      </p:to>
                                    </p:set>
                                    <p:animEffect filter="image" prLst="opacity: 0.5">
                                      <p:cBhvr rctx="IE">
                                        <p:cTn id="103" dur="indefinite"/>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 grpId="0"/>
      <p:bldP spid="13" grpId="0"/>
      <p:bldP spid="50" grpId="0" animBg="1"/>
      <p:bldP spid="50" grpId="1" animBg="1"/>
      <p:bldP spid="51" grpId="0" animBg="1"/>
      <p:bldP spid="51" grpId="2" animBg="1"/>
      <p:bldP spid="41" grpId="0"/>
      <p:bldP spid="41" grpId="1"/>
      <p:bldP spid="42" grpId="0"/>
      <p:bldP spid="42" grpId="2"/>
      <p:bldP spid="43" grpId="0" animBg="1"/>
      <p:bldP spid="44" grpId="0"/>
      <p:bldP spid="45"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
          <p:cNvSpPr>
            <a:spLocks noChangeArrowheads="1"/>
          </p:cNvSpPr>
          <p:nvPr/>
        </p:nvSpPr>
        <p:spPr bwMode="gray">
          <a:xfrm>
            <a:off x="2139181" y="2978692"/>
            <a:ext cx="7848872" cy="457200"/>
          </a:xfrm>
          <a:prstGeom prst="roundRect">
            <a:avLst>
              <a:gd name="adj" fmla="val 16667"/>
            </a:avLst>
          </a:prstGeom>
          <a:gradFill rotWithShape="1">
            <a:gsLst>
              <a:gs pos="0">
                <a:srgbClr val="48BE67"/>
              </a:gs>
              <a:gs pos="50000">
                <a:srgbClr val="48BE67">
                  <a:gamma/>
                  <a:tint val="21176"/>
                  <a:invGamma/>
                </a:srgbClr>
              </a:gs>
              <a:gs pos="100000">
                <a:srgbClr val="48BE67"/>
              </a:gs>
            </a:gsLst>
            <a:lin ang="0" scaled="1"/>
          </a:gradFill>
          <a:ln w="19050" algn="ctr">
            <a:round/>
            <a:headEnd/>
            <a:tailEnd/>
          </a:ln>
          <a:effectLst/>
          <a:scene3d>
            <a:camera prst="legacyPerspectiveTop"/>
            <a:lightRig rig="legacyFlat3" dir="b"/>
          </a:scene3d>
          <a:sp3d extrusionH="887400" prstMaterial="legacyMatte">
            <a:bevelT w="13500" h="13500" prst="angle"/>
            <a:bevelB w="13500" h="13500" prst="angle"/>
            <a:extrusionClr>
              <a:srgbClr val="48BE67"/>
            </a:extrusionClr>
          </a:sp3d>
        </p:spPr>
        <p:txBody>
          <a:bodyPr wrap="none" anchor="ctr">
            <a:flatTx/>
          </a:bodyPr>
          <a:lstStyle/>
          <a:p>
            <a:endParaRPr lang="fr-FR"/>
          </a:p>
        </p:txBody>
      </p:sp>
      <p:sp>
        <p:nvSpPr>
          <p:cNvPr id="5" name="Text Box 7"/>
          <p:cNvSpPr txBox="1">
            <a:spLocks noChangeArrowheads="1"/>
          </p:cNvSpPr>
          <p:nvPr/>
        </p:nvSpPr>
        <p:spPr bwMode="gray">
          <a:xfrm>
            <a:off x="3574541" y="2882793"/>
            <a:ext cx="5042917" cy="584775"/>
          </a:xfrm>
          <a:prstGeom prst="rect">
            <a:avLst/>
          </a:prstGeom>
          <a:noFill/>
          <a:ln w="9525" algn="ctr">
            <a:noFill/>
            <a:miter lim="800000"/>
            <a:headEnd/>
            <a:tailEnd/>
          </a:ln>
          <a:effectLst/>
        </p:spPr>
        <p:txBody>
          <a:bodyPr wrap="square">
            <a:spAutoFit/>
          </a:bodyPr>
          <a:lstStyle/>
          <a:p>
            <a:pPr algn="ctr"/>
            <a:r>
              <a:rPr lang="fr-FR" sz="3200" b="1" dirty="0">
                <a:solidFill>
                  <a:prstClr val="black"/>
                </a:solidFill>
                <a:latin typeface="Times New Roman" panose="02020603050405020304" pitchFamily="18" charset="0"/>
                <a:cs typeface="Times New Roman" panose="02020603050405020304" pitchFamily="18" charset="0"/>
              </a:rPr>
              <a:t>Configuration de </a:t>
            </a:r>
            <a:r>
              <a:rPr lang="fr-FR" sz="3200" b="1" dirty="0" smtClean="0">
                <a:solidFill>
                  <a:prstClr val="black"/>
                </a:solidFill>
                <a:latin typeface="Times New Roman" panose="02020603050405020304" pitchFamily="18" charset="0"/>
                <a:cs typeface="Times New Roman" panose="02020603050405020304" pitchFamily="18" charset="0"/>
              </a:rPr>
              <a:t>la RPI </a:t>
            </a:r>
            <a:endParaRPr lang="fr-FR" sz="3200" b="1" dirty="0">
              <a:solidFill>
                <a:prstClr val="black"/>
              </a:solidFill>
              <a:latin typeface="Times New Roman" panose="02020603050405020304" pitchFamily="18" charset="0"/>
              <a:cs typeface="Times New Roman" panose="02020603050405020304" pitchFamily="18" charset="0"/>
            </a:endParaRPr>
          </a:p>
        </p:txBody>
      </p:sp>
      <p:sp>
        <p:nvSpPr>
          <p:cNvPr id="6" name="AutoShape 80"/>
          <p:cNvSpPr>
            <a:spLocks noChangeArrowheads="1"/>
          </p:cNvSpPr>
          <p:nvPr/>
        </p:nvSpPr>
        <p:spPr bwMode="gray">
          <a:xfrm>
            <a:off x="2139181" y="3664492"/>
            <a:ext cx="7848872" cy="457200"/>
          </a:xfrm>
          <a:prstGeom prst="roundRect">
            <a:avLst>
              <a:gd name="adj" fmla="val 16667"/>
            </a:avLst>
          </a:prstGeom>
          <a:gradFill rotWithShape="1">
            <a:gsLst>
              <a:gs pos="0">
                <a:srgbClr val="378FCB"/>
              </a:gs>
              <a:gs pos="50000">
                <a:srgbClr val="378FCB">
                  <a:gamma/>
                  <a:tint val="40000"/>
                  <a:invGamma/>
                </a:srgbClr>
              </a:gs>
              <a:gs pos="100000">
                <a:srgbClr val="378FCB"/>
              </a:gs>
            </a:gsLst>
            <a:lin ang="0" scaled="1"/>
          </a:gradFill>
          <a:ln w="19050" algn="ctr">
            <a:round/>
            <a:headEnd/>
            <a:tailEnd/>
          </a:ln>
          <a:effectLst/>
          <a:scene3d>
            <a:camera prst="legacyPerspectiveTop"/>
            <a:lightRig rig="legacyFlat3" dir="b"/>
          </a:scene3d>
          <a:sp3d extrusionH="887400" prstMaterial="legacyMatte">
            <a:bevelT w="13500" h="13500" prst="angle"/>
            <a:bevelB w="13500" h="13500" prst="angle"/>
            <a:extrusionClr>
              <a:srgbClr val="378FCB"/>
            </a:extrusionClr>
          </a:sp3d>
        </p:spPr>
        <p:txBody>
          <a:bodyPr wrap="none" anchor="ctr">
            <a:flatTx/>
          </a:bodyPr>
          <a:lstStyle/>
          <a:p>
            <a:endParaRPr lang="fr-FR" dirty="0"/>
          </a:p>
        </p:txBody>
      </p:sp>
      <p:sp>
        <p:nvSpPr>
          <p:cNvPr id="7" name="Text Box 84"/>
          <p:cNvSpPr txBox="1">
            <a:spLocks noChangeArrowheads="1"/>
          </p:cNvSpPr>
          <p:nvPr/>
        </p:nvSpPr>
        <p:spPr bwMode="gray">
          <a:xfrm>
            <a:off x="3778720" y="3565146"/>
            <a:ext cx="4515828" cy="584775"/>
          </a:xfrm>
          <a:prstGeom prst="rect">
            <a:avLst/>
          </a:prstGeom>
          <a:noFill/>
          <a:ln w="9525" algn="ctr">
            <a:noFill/>
            <a:miter lim="800000"/>
            <a:headEnd/>
            <a:tailEnd/>
          </a:ln>
          <a:effectLst/>
        </p:spPr>
        <p:txBody>
          <a:bodyPr wrap="square">
            <a:spAutoFit/>
          </a:bodyPr>
          <a:lstStyle/>
          <a:p>
            <a:pPr algn="ctr"/>
            <a:r>
              <a:rPr lang="fr-FR" sz="3200" b="1" dirty="0">
                <a:solidFill>
                  <a:prstClr val="black"/>
                </a:solidFill>
                <a:latin typeface="Times New Roman" panose="02020603050405020304" pitchFamily="18" charset="0"/>
                <a:cs typeface="Times New Roman" panose="02020603050405020304" pitchFamily="18" charset="0"/>
              </a:rPr>
              <a:t>Cross compilation </a:t>
            </a:r>
          </a:p>
        </p:txBody>
      </p:sp>
      <p:sp>
        <p:nvSpPr>
          <p:cNvPr id="8" name="AutoShape 116"/>
          <p:cNvSpPr>
            <a:spLocks noChangeArrowheads="1"/>
          </p:cNvSpPr>
          <p:nvPr/>
        </p:nvSpPr>
        <p:spPr bwMode="gray">
          <a:xfrm>
            <a:off x="2139181" y="4350292"/>
            <a:ext cx="7848872" cy="457200"/>
          </a:xfrm>
          <a:prstGeom prst="roundRect">
            <a:avLst>
              <a:gd name="adj" fmla="val 16667"/>
            </a:avLst>
          </a:prstGeom>
          <a:gradFill rotWithShape="1">
            <a:gsLst>
              <a:gs pos="0">
                <a:srgbClr val="48BE67"/>
              </a:gs>
              <a:gs pos="50000">
                <a:srgbClr val="48BE67">
                  <a:gamma/>
                  <a:tint val="21176"/>
                  <a:invGamma/>
                </a:srgbClr>
              </a:gs>
              <a:gs pos="100000">
                <a:srgbClr val="48BE67"/>
              </a:gs>
            </a:gsLst>
            <a:lin ang="0" scaled="1"/>
          </a:gradFill>
          <a:ln w="19050" algn="ctr">
            <a:round/>
            <a:headEnd/>
            <a:tailEnd/>
          </a:ln>
          <a:effectLst/>
          <a:scene3d>
            <a:camera prst="legacyPerspectiveTop"/>
            <a:lightRig rig="legacyFlat3" dir="b"/>
          </a:scene3d>
          <a:sp3d extrusionH="887400" prstMaterial="legacyMatte">
            <a:bevelT w="13500" h="13500" prst="angle"/>
            <a:bevelB w="13500" h="13500" prst="angle"/>
            <a:extrusionClr>
              <a:srgbClr val="48BE67"/>
            </a:extrusionClr>
          </a:sp3d>
        </p:spPr>
        <p:txBody>
          <a:bodyPr wrap="none" anchor="ctr">
            <a:flatTx/>
          </a:bodyPr>
          <a:lstStyle/>
          <a:p>
            <a:endParaRPr lang="fr-FR"/>
          </a:p>
        </p:txBody>
      </p:sp>
      <p:sp>
        <p:nvSpPr>
          <p:cNvPr id="9" name="Text Box 117"/>
          <p:cNvSpPr txBox="1">
            <a:spLocks noChangeArrowheads="1"/>
          </p:cNvSpPr>
          <p:nvPr/>
        </p:nvSpPr>
        <p:spPr bwMode="gray">
          <a:xfrm>
            <a:off x="3275135" y="4235685"/>
            <a:ext cx="5761778" cy="584775"/>
          </a:xfrm>
          <a:prstGeom prst="rect">
            <a:avLst/>
          </a:prstGeom>
          <a:noFill/>
          <a:ln w="9525" algn="ctr">
            <a:noFill/>
            <a:miter lim="800000"/>
            <a:headEnd/>
            <a:tailEnd/>
          </a:ln>
          <a:effectLst/>
        </p:spPr>
        <p:txBody>
          <a:bodyPr wrap="square">
            <a:spAutoFit/>
          </a:bodyPr>
          <a:lstStyle/>
          <a:p>
            <a:pPr algn="ctr"/>
            <a:r>
              <a:rPr lang="fr-FR" sz="3200" b="1" dirty="0">
                <a:solidFill>
                  <a:prstClr val="black"/>
                </a:solidFill>
                <a:latin typeface="Times New Roman" panose="02020603050405020304" pitchFamily="18" charset="0"/>
                <a:cs typeface="Times New Roman" panose="02020603050405020304" pitchFamily="18" charset="0"/>
              </a:rPr>
              <a:t>Insertion de modules dans RPI  </a:t>
            </a:r>
          </a:p>
        </p:txBody>
      </p:sp>
      <p:sp>
        <p:nvSpPr>
          <p:cNvPr id="10" name="AutoShape 118"/>
          <p:cNvSpPr>
            <a:spLocks noChangeArrowheads="1"/>
          </p:cNvSpPr>
          <p:nvPr/>
        </p:nvSpPr>
        <p:spPr bwMode="gray">
          <a:xfrm>
            <a:off x="2139181" y="5036092"/>
            <a:ext cx="7848872" cy="457200"/>
          </a:xfrm>
          <a:prstGeom prst="roundRect">
            <a:avLst>
              <a:gd name="adj" fmla="val 16667"/>
            </a:avLst>
          </a:prstGeom>
          <a:gradFill rotWithShape="1">
            <a:gsLst>
              <a:gs pos="0">
                <a:srgbClr val="378FCB"/>
              </a:gs>
              <a:gs pos="50000">
                <a:srgbClr val="378FCB">
                  <a:gamma/>
                  <a:tint val="40000"/>
                  <a:invGamma/>
                </a:srgbClr>
              </a:gs>
              <a:gs pos="100000">
                <a:srgbClr val="378FCB"/>
              </a:gs>
            </a:gsLst>
            <a:lin ang="0" scaled="1"/>
          </a:gradFill>
          <a:ln w="19050" algn="ctr">
            <a:round/>
            <a:headEnd/>
            <a:tailEnd/>
          </a:ln>
          <a:effectLst/>
          <a:scene3d>
            <a:camera prst="legacyPerspectiveTop"/>
            <a:lightRig rig="legacyFlat3" dir="b"/>
          </a:scene3d>
          <a:sp3d extrusionH="887400" prstMaterial="legacyMatte">
            <a:bevelT w="13500" h="13500" prst="angle"/>
            <a:bevelB w="13500" h="13500" prst="angle"/>
            <a:extrusionClr>
              <a:srgbClr val="378FCB"/>
            </a:extrusionClr>
          </a:sp3d>
        </p:spPr>
        <p:txBody>
          <a:bodyPr wrap="none" anchor="ctr">
            <a:flatTx/>
          </a:bodyPr>
          <a:lstStyle/>
          <a:p>
            <a:endParaRPr lang="fr-FR"/>
          </a:p>
        </p:txBody>
      </p:sp>
      <p:sp>
        <p:nvSpPr>
          <p:cNvPr id="11" name="Text Box 119"/>
          <p:cNvSpPr txBox="1">
            <a:spLocks noChangeArrowheads="1"/>
          </p:cNvSpPr>
          <p:nvPr/>
        </p:nvSpPr>
        <p:spPr bwMode="gray">
          <a:xfrm>
            <a:off x="3574541" y="4953468"/>
            <a:ext cx="5096692" cy="584775"/>
          </a:xfrm>
          <a:prstGeom prst="rect">
            <a:avLst/>
          </a:prstGeom>
          <a:noFill/>
          <a:ln w="9525" algn="ctr">
            <a:noFill/>
            <a:miter lim="800000"/>
            <a:headEnd/>
            <a:tailEnd/>
          </a:ln>
          <a:effectLst/>
        </p:spPr>
        <p:txBody>
          <a:bodyPr wrap="square">
            <a:spAutoFit/>
          </a:bodyPr>
          <a:lstStyle/>
          <a:p>
            <a:pPr algn="ctr"/>
            <a:r>
              <a:rPr lang="fr-FR" sz="3200" b="1" dirty="0" smtClean="0">
                <a:solidFill>
                  <a:prstClr val="black"/>
                </a:solidFill>
                <a:latin typeface="Times New Roman" panose="02020603050405020304" pitchFamily="18" charset="0"/>
                <a:cs typeface="Times New Roman" panose="02020603050405020304" pitchFamily="18" charset="0"/>
              </a:rPr>
              <a:t>Préparation de device Tree</a:t>
            </a:r>
            <a:endParaRPr lang="fr-FR" sz="3200" b="1" dirty="0">
              <a:solidFill>
                <a:prstClr val="black"/>
              </a:solidFill>
              <a:latin typeface="Times New Roman" panose="02020603050405020304" pitchFamily="18" charset="0"/>
              <a:cs typeface="Times New Roman" panose="02020603050405020304" pitchFamily="18" charset="0"/>
            </a:endParaRPr>
          </a:p>
        </p:txBody>
      </p:sp>
      <p:grpSp>
        <p:nvGrpSpPr>
          <p:cNvPr id="14" name="Group 155"/>
          <p:cNvGrpSpPr>
            <a:grpSpLocks/>
          </p:cNvGrpSpPr>
          <p:nvPr/>
        </p:nvGrpSpPr>
        <p:grpSpPr bwMode="auto">
          <a:xfrm>
            <a:off x="3266959" y="2513947"/>
            <a:ext cx="209849" cy="3359150"/>
            <a:chOff x="1824" y="1212"/>
            <a:chExt cx="77" cy="2116"/>
          </a:xfrm>
        </p:grpSpPr>
        <p:sp>
          <p:nvSpPr>
            <p:cNvPr id="15" name="Rectangle 142"/>
            <p:cNvSpPr>
              <a:spLocks noChangeArrowheads="1"/>
            </p:cNvSpPr>
            <p:nvPr/>
          </p:nvSpPr>
          <p:spPr bwMode="gray">
            <a:xfrm>
              <a:off x="1825" y="1212"/>
              <a:ext cx="74" cy="240"/>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lgn="ctr">
              <a:noFill/>
              <a:miter lim="800000"/>
              <a:headEnd/>
              <a:tailEnd/>
            </a:ln>
            <a:effectLst/>
          </p:spPr>
          <p:txBody>
            <a:bodyPr wrap="none" anchor="ctr"/>
            <a:lstStyle/>
            <a:p>
              <a:endParaRPr lang="fr-FR"/>
            </a:p>
          </p:txBody>
        </p:sp>
        <p:sp>
          <p:nvSpPr>
            <p:cNvPr id="16" name="Rectangle 143"/>
            <p:cNvSpPr>
              <a:spLocks noChangeArrowheads="1"/>
            </p:cNvSpPr>
            <p:nvPr/>
          </p:nvSpPr>
          <p:spPr bwMode="gray">
            <a:xfrm>
              <a:off x="1824" y="1780"/>
              <a:ext cx="70" cy="107"/>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lgn="ctr">
              <a:noFill/>
              <a:miter lim="800000"/>
              <a:headEnd/>
              <a:tailEnd/>
            </a:ln>
            <a:effectLst/>
          </p:spPr>
          <p:txBody>
            <a:bodyPr wrap="none" anchor="ctr"/>
            <a:lstStyle/>
            <a:p>
              <a:endParaRPr lang="fr-FR"/>
            </a:p>
          </p:txBody>
        </p:sp>
        <p:sp>
          <p:nvSpPr>
            <p:cNvPr id="17" name="Rectangle 146"/>
            <p:cNvSpPr>
              <a:spLocks noChangeArrowheads="1"/>
            </p:cNvSpPr>
            <p:nvPr/>
          </p:nvSpPr>
          <p:spPr bwMode="gray">
            <a:xfrm>
              <a:off x="1827" y="2209"/>
              <a:ext cx="70" cy="107"/>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lgn="ctr">
              <a:noFill/>
              <a:miter lim="800000"/>
              <a:headEnd/>
              <a:tailEnd/>
            </a:ln>
            <a:effectLst/>
          </p:spPr>
          <p:txBody>
            <a:bodyPr wrap="none" anchor="ctr"/>
            <a:lstStyle/>
            <a:p>
              <a:endParaRPr lang="fr-FR"/>
            </a:p>
          </p:txBody>
        </p:sp>
        <p:sp>
          <p:nvSpPr>
            <p:cNvPr id="18" name="Rectangle 148"/>
            <p:cNvSpPr>
              <a:spLocks noChangeArrowheads="1"/>
            </p:cNvSpPr>
            <p:nvPr/>
          </p:nvSpPr>
          <p:spPr bwMode="gray">
            <a:xfrm>
              <a:off x="1825" y="2641"/>
              <a:ext cx="70" cy="107"/>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lgn="ctr">
              <a:noFill/>
              <a:miter lim="800000"/>
              <a:headEnd/>
              <a:tailEnd/>
            </a:ln>
            <a:effectLst/>
          </p:spPr>
          <p:txBody>
            <a:bodyPr wrap="none" anchor="ctr"/>
            <a:lstStyle/>
            <a:p>
              <a:endParaRPr lang="fr-FR"/>
            </a:p>
          </p:txBody>
        </p:sp>
        <p:sp>
          <p:nvSpPr>
            <p:cNvPr id="20" name="Rectangle 152"/>
            <p:cNvSpPr>
              <a:spLocks noChangeArrowheads="1"/>
            </p:cNvSpPr>
            <p:nvPr/>
          </p:nvSpPr>
          <p:spPr bwMode="gray">
            <a:xfrm>
              <a:off x="1827" y="3088"/>
              <a:ext cx="74" cy="240"/>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lgn="ctr">
              <a:noFill/>
              <a:miter lim="800000"/>
              <a:headEnd/>
              <a:tailEnd/>
            </a:ln>
            <a:effectLst/>
          </p:spPr>
          <p:txBody>
            <a:bodyPr wrap="none" anchor="ctr"/>
            <a:lstStyle/>
            <a:p>
              <a:endParaRPr lang="fr-FR"/>
            </a:p>
          </p:txBody>
        </p:sp>
      </p:grpSp>
      <p:grpSp>
        <p:nvGrpSpPr>
          <p:cNvPr id="21" name="Group 156"/>
          <p:cNvGrpSpPr>
            <a:grpSpLocks/>
          </p:cNvGrpSpPr>
          <p:nvPr/>
        </p:nvGrpSpPr>
        <p:grpSpPr bwMode="auto">
          <a:xfrm>
            <a:off x="9010756" y="2538954"/>
            <a:ext cx="215298" cy="3322638"/>
            <a:chOff x="3597" y="1211"/>
            <a:chExt cx="79" cy="2093"/>
          </a:xfrm>
        </p:grpSpPr>
        <p:sp>
          <p:nvSpPr>
            <p:cNvPr id="22" name="Rectangle 144"/>
            <p:cNvSpPr>
              <a:spLocks noChangeArrowheads="1"/>
            </p:cNvSpPr>
            <p:nvPr/>
          </p:nvSpPr>
          <p:spPr bwMode="gray">
            <a:xfrm>
              <a:off x="3598" y="1211"/>
              <a:ext cx="74" cy="240"/>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lgn="ctr">
              <a:noFill/>
              <a:miter lim="800000"/>
              <a:headEnd/>
              <a:tailEnd/>
            </a:ln>
            <a:effectLst/>
          </p:spPr>
          <p:txBody>
            <a:bodyPr wrap="none" anchor="ctr"/>
            <a:lstStyle/>
            <a:p>
              <a:endParaRPr lang="fr-FR"/>
            </a:p>
          </p:txBody>
        </p:sp>
        <p:sp>
          <p:nvSpPr>
            <p:cNvPr id="23" name="Rectangle 145"/>
            <p:cNvSpPr>
              <a:spLocks noChangeArrowheads="1"/>
            </p:cNvSpPr>
            <p:nvPr/>
          </p:nvSpPr>
          <p:spPr bwMode="gray">
            <a:xfrm>
              <a:off x="3597" y="1779"/>
              <a:ext cx="76" cy="111"/>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lgn="ctr">
              <a:noFill/>
              <a:miter lim="800000"/>
              <a:headEnd/>
              <a:tailEnd/>
            </a:ln>
            <a:effectLst/>
          </p:spPr>
          <p:txBody>
            <a:bodyPr wrap="none" anchor="ctr"/>
            <a:lstStyle/>
            <a:p>
              <a:endParaRPr lang="fr-FR"/>
            </a:p>
          </p:txBody>
        </p:sp>
        <p:sp>
          <p:nvSpPr>
            <p:cNvPr id="24" name="Rectangle 147"/>
            <p:cNvSpPr>
              <a:spLocks noChangeArrowheads="1"/>
            </p:cNvSpPr>
            <p:nvPr/>
          </p:nvSpPr>
          <p:spPr bwMode="gray">
            <a:xfrm>
              <a:off x="3600" y="2208"/>
              <a:ext cx="76" cy="111"/>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lgn="ctr">
              <a:noFill/>
              <a:miter lim="800000"/>
              <a:headEnd/>
              <a:tailEnd/>
            </a:ln>
            <a:effectLst/>
          </p:spPr>
          <p:txBody>
            <a:bodyPr wrap="none" anchor="ctr"/>
            <a:lstStyle/>
            <a:p>
              <a:endParaRPr lang="fr-FR"/>
            </a:p>
          </p:txBody>
        </p:sp>
        <p:sp>
          <p:nvSpPr>
            <p:cNvPr id="25" name="Rectangle 149"/>
            <p:cNvSpPr>
              <a:spLocks noChangeArrowheads="1"/>
            </p:cNvSpPr>
            <p:nvPr/>
          </p:nvSpPr>
          <p:spPr bwMode="gray">
            <a:xfrm>
              <a:off x="3598" y="2640"/>
              <a:ext cx="76" cy="111"/>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lgn="ctr">
              <a:noFill/>
              <a:miter lim="800000"/>
              <a:headEnd/>
              <a:tailEnd/>
            </a:ln>
            <a:effectLst/>
          </p:spPr>
          <p:txBody>
            <a:bodyPr wrap="none" anchor="ctr"/>
            <a:lstStyle/>
            <a:p>
              <a:endParaRPr lang="fr-FR"/>
            </a:p>
          </p:txBody>
        </p:sp>
        <p:sp>
          <p:nvSpPr>
            <p:cNvPr id="27" name="Rectangle 153"/>
            <p:cNvSpPr>
              <a:spLocks noChangeArrowheads="1"/>
            </p:cNvSpPr>
            <p:nvPr/>
          </p:nvSpPr>
          <p:spPr bwMode="gray">
            <a:xfrm>
              <a:off x="3600" y="3064"/>
              <a:ext cx="74" cy="240"/>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lgn="ctr">
              <a:noFill/>
              <a:miter lim="800000"/>
              <a:headEnd/>
              <a:tailEnd/>
            </a:ln>
            <a:effectLst/>
          </p:spPr>
          <p:txBody>
            <a:bodyPr wrap="none" anchor="ctr"/>
            <a:lstStyle/>
            <a:p>
              <a:endParaRPr lang="fr-FR"/>
            </a:p>
          </p:txBody>
        </p:sp>
      </p:grpSp>
      <p:sp>
        <p:nvSpPr>
          <p:cNvPr id="28" name="Rectangle 154"/>
          <p:cNvSpPr>
            <a:spLocks noChangeArrowheads="1"/>
          </p:cNvSpPr>
          <p:nvPr/>
        </p:nvSpPr>
        <p:spPr bwMode="gray">
          <a:xfrm>
            <a:off x="2269995" y="5949297"/>
            <a:ext cx="7718058" cy="152400"/>
          </a:xfrm>
          <a:prstGeom prst="rect">
            <a:avLst/>
          </a:prstGeom>
          <a:gradFill rotWithShape="1">
            <a:gsLst>
              <a:gs pos="0">
                <a:schemeClr val="bg2">
                  <a:alpha val="0"/>
                </a:schemeClr>
              </a:gs>
              <a:gs pos="50000">
                <a:schemeClr val="bg2">
                  <a:gamma/>
                  <a:shade val="46275"/>
                  <a:invGamma/>
                  <a:alpha val="58000"/>
                </a:schemeClr>
              </a:gs>
              <a:gs pos="100000">
                <a:schemeClr val="bg2">
                  <a:alpha val="0"/>
                </a:schemeClr>
              </a:gs>
            </a:gsLst>
            <a:lin ang="5400000" scaled="1"/>
          </a:gradFill>
          <a:ln w="9525" algn="ctr">
            <a:noFill/>
            <a:miter lim="800000"/>
            <a:headEnd/>
            <a:tailEnd/>
          </a:ln>
          <a:effectLst/>
        </p:spPr>
        <p:txBody>
          <a:bodyPr wrap="none" anchor="ctr"/>
          <a:lstStyle/>
          <a:p>
            <a:endParaRPr lang="fr-FR"/>
          </a:p>
        </p:txBody>
      </p:sp>
      <p:sp>
        <p:nvSpPr>
          <p:cNvPr id="26" name="ZoneTexte 4"/>
          <p:cNvSpPr txBox="1"/>
          <p:nvPr/>
        </p:nvSpPr>
        <p:spPr>
          <a:xfrm>
            <a:off x="227072" y="1406741"/>
            <a:ext cx="8683218" cy="67961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3600" b="1" dirty="0">
                <a:solidFill>
                  <a:srgbClr val="0070C0"/>
                </a:solidFill>
                <a:effectLst>
                  <a:reflection blurRad="6350" stA="55000" endA="300" endPos="45500" dir="5400000" sy="-100000" algn="bl" rotWithShape="0"/>
                </a:effectLst>
                <a:latin typeface="Times New Roman" pitchFamily="18" charset="0"/>
                <a:cs typeface="Times New Roman" pitchFamily="18" charset="0"/>
              </a:rPr>
              <a:t>Les étapes de chargement d’un </a:t>
            </a:r>
            <a:r>
              <a:rPr lang="fr-FR" sz="3600" b="1" dirty="0" err="1">
                <a:solidFill>
                  <a:srgbClr val="0070C0"/>
                </a:solidFill>
                <a:effectLst>
                  <a:reflection blurRad="6350" stA="55000" endA="300" endPos="45500" dir="5400000" sy="-100000" algn="bl" rotWithShape="0"/>
                </a:effectLst>
                <a:latin typeface="Times New Roman" pitchFamily="18" charset="0"/>
                <a:cs typeface="Times New Roman" pitchFamily="18" charset="0"/>
              </a:rPr>
              <a:t>Firmware</a:t>
            </a:r>
            <a:r>
              <a:rPr lang="fr-FR" sz="3600" b="1" dirty="0">
                <a:solidFill>
                  <a:srgbClr val="0070C0"/>
                </a:solidFill>
                <a:effectLst>
                  <a:reflection blurRad="6350" stA="55000" endA="300" endPos="45500" dir="5400000" sy="-100000" algn="bl" rotWithShape="0"/>
                </a:effectLst>
                <a:latin typeface="Times New Roman" pitchFamily="18" charset="0"/>
                <a:cs typeface="Times New Roman" pitchFamily="18" charset="0"/>
              </a:rPr>
              <a:t> </a:t>
            </a:r>
            <a:endParaRPr lang="fr-FR" sz="3600" b="1" dirty="0">
              <a:solidFill>
                <a:srgbClr val="5B9BD5">
                  <a:lumMod val="75000"/>
                </a:srgbClr>
              </a:solidFill>
              <a:effectLst>
                <a:reflection blurRad="6350" stA="55000" endA="300" endPos="45500" dir="5400000" sy="-100000" algn="bl" rotWithShape="0"/>
              </a:effectLst>
              <a:latin typeface="Times New Roman" pitchFamily="18" charset="0"/>
              <a:cs typeface="Times New Roman" pitchFamily="18"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7640" y="170134"/>
            <a:ext cx="920821" cy="920821"/>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98" y="5378147"/>
            <a:ext cx="1275922" cy="1238743"/>
          </a:xfrm>
          <a:prstGeom prst="rect">
            <a:avLst/>
          </a:prstGeom>
          <a:ln>
            <a:noFill/>
          </a:ln>
          <a:effectLst>
            <a:softEdge rad="112500"/>
          </a:effectLst>
        </p:spPr>
      </p:pic>
      <p:pic>
        <p:nvPicPr>
          <p:cNvPr id="32" name="Picture 30" descr="1"/>
          <p:cNvPicPr>
            <a:picLocks noChangeAspect="1" noChangeArrowheads="1"/>
          </p:cNvPicPr>
          <p:nvPr/>
        </p:nvPicPr>
        <p:blipFill>
          <a:blip r:embed="rId5" cstate="email">
            <a:lum bright="-6000" contrast="24000"/>
            <a:extLst>
              <a:ext uri="{28A0092B-C50C-407E-A947-70E740481C1C}">
                <a14:useLocalDpi xmlns:a14="http://schemas.microsoft.com/office/drawing/2010/main" val="0"/>
              </a:ext>
            </a:extLst>
          </a:blip>
          <a:srcRect/>
          <a:stretch>
            <a:fillRect/>
          </a:stretch>
        </p:blipFill>
        <p:spPr bwMode="auto">
          <a:xfrm>
            <a:off x="10437962" y="5585077"/>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1102189" y="5747754"/>
            <a:ext cx="743124"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10</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34" name="Rounded Rectangle 33"/>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Tree>
    <p:extLst>
      <p:ext uri="{BB962C8B-B14F-4D97-AF65-F5344CB8AC3E}">
        <p14:creationId xmlns:p14="http://schemas.microsoft.com/office/powerpoint/2010/main" val="56272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35"/>
                                        </p:tgtEl>
                                        <p:attrNameLst>
                                          <p:attrName>style.opacity</p:attrName>
                                        </p:attrNameLst>
                                      </p:cBhvr>
                                      <p:to>
                                        <p:strVal val="0.5"/>
                                      </p:to>
                                    </p:set>
                                    <p:animEffect filter="image" prLst="opacity: 0.5">
                                      <p:cBhvr rctx="IE">
                                        <p:cTn id="7" dur="indefinite"/>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P spid="28" grpId="0" animBg="1"/>
      <p:bldP spid="26"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ZoneTexte 4"/>
          <p:cNvSpPr txBox="1"/>
          <p:nvPr/>
        </p:nvSpPr>
        <p:spPr>
          <a:xfrm>
            <a:off x="27531" y="1119617"/>
            <a:ext cx="8683218" cy="67961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3600" b="1" dirty="0">
                <a:solidFill>
                  <a:srgbClr val="0070C0"/>
                </a:solidFill>
                <a:effectLst>
                  <a:reflection blurRad="6350" stA="55000" endA="300" endPos="45500" dir="5400000" sy="-100000" algn="bl" rotWithShape="0"/>
                </a:effectLst>
                <a:latin typeface="Times New Roman" pitchFamily="18" charset="0"/>
                <a:cs typeface="Times New Roman" pitchFamily="18" charset="0"/>
              </a:rPr>
              <a:t>Les étapes de chargement d’un </a:t>
            </a:r>
            <a:r>
              <a:rPr lang="fr-FR" sz="3600" b="1" dirty="0" err="1">
                <a:solidFill>
                  <a:srgbClr val="0070C0"/>
                </a:solidFill>
                <a:effectLst>
                  <a:reflection blurRad="6350" stA="55000" endA="300" endPos="45500" dir="5400000" sy="-100000" algn="bl" rotWithShape="0"/>
                </a:effectLst>
                <a:latin typeface="Times New Roman" pitchFamily="18" charset="0"/>
                <a:cs typeface="Times New Roman" pitchFamily="18" charset="0"/>
              </a:rPr>
              <a:t>Firmware</a:t>
            </a:r>
            <a:r>
              <a:rPr lang="fr-FR" sz="3600" b="1" dirty="0">
                <a:solidFill>
                  <a:srgbClr val="0070C0"/>
                </a:solidFill>
                <a:effectLst>
                  <a:reflection blurRad="6350" stA="55000" endA="300" endPos="45500" dir="5400000" sy="-100000" algn="bl" rotWithShape="0"/>
                </a:effectLst>
                <a:latin typeface="Times New Roman" pitchFamily="18" charset="0"/>
                <a:cs typeface="Times New Roman" pitchFamily="18" charset="0"/>
              </a:rPr>
              <a:t> </a:t>
            </a:r>
            <a:endParaRPr lang="fr-FR" sz="3600" b="1" dirty="0">
              <a:solidFill>
                <a:srgbClr val="5B9BD5">
                  <a:lumMod val="75000"/>
                </a:srgbClr>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58"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78391" y="2599828"/>
            <a:ext cx="738758" cy="86681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610" t="8275" r="977" b="6208"/>
          <a:stretch/>
        </p:blipFill>
        <p:spPr>
          <a:xfrm>
            <a:off x="4591137" y="2529519"/>
            <a:ext cx="2681056" cy="2006010"/>
          </a:xfrm>
          <a:prstGeom prst="rect">
            <a:avLst/>
          </a:prstGeom>
          <a:ln>
            <a:noFill/>
          </a:ln>
          <a:effectLst>
            <a:softEdge rad="112500"/>
          </a:effectLst>
        </p:spPr>
      </p:pic>
      <p:sp>
        <p:nvSpPr>
          <p:cNvPr id="5" name="TextBox 4"/>
          <p:cNvSpPr txBox="1"/>
          <p:nvPr/>
        </p:nvSpPr>
        <p:spPr>
          <a:xfrm>
            <a:off x="5835888" y="4407610"/>
            <a:ext cx="1235444" cy="461665"/>
          </a:xfrm>
          <a:prstGeom prst="rect">
            <a:avLst/>
          </a:prstGeom>
          <a:noFill/>
        </p:spPr>
        <p:txBody>
          <a:bodyPr wrap="square" rtlCol="0">
            <a:spAutoFit/>
          </a:bodyPr>
          <a:lstStyle/>
          <a:p>
            <a:r>
              <a:rPr lang="fr-FR" sz="24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RPI 4</a:t>
            </a:r>
            <a:endParaRPr lang="fr-FR"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p:nvPr/>
        </p:nvPicPr>
        <p:blipFill rotWithShape="1">
          <a:blip r:embed="rId5">
            <a:extLst>
              <a:ext uri="{28A0092B-C50C-407E-A947-70E740481C1C}">
                <a14:useLocalDpi xmlns:a14="http://schemas.microsoft.com/office/drawing/2010/main" val="0"/>
              </a:ext>
            </a:extLst>
          </a:blip>
          <a:srcRect l="22824" r="61865"/>
          <a:stretch/>
        </p:blipFill>
        <p:spPr bwMode="auto">
          <a:xfrm>
            <a:off x="642217" y="1854406"/>
            <a:ext cx="1087292" cy="1248946"/>
          </a:xfrm>
          <a:prstGeom prst="rect">
            <a:avLst/>
          </a:prstGeom>
          <a:noFill/>
          <a:ln>
            <a:noFill/>
          </a:ln>
        </p:spPr>
      </p:pic>
      <p:sp>
        <p:nvSpPr>
          <p:cNvPr id="7" name="Rectangle 6"/>
          <p:cNvSpPr/>
          <p:nvPr/>
        </p:nvSpPr>
        <p:spPr>
          <a:xfrm>
            <a:off x="441651" y="2939830"/>
            <a:ext cx="1666675" cy="461665"/>
          </a:xfrm>
          <a:prstGeom prst="rect">
            <a:avLst/>
          </a:prstGeom>
        </p:spPr>
        <p:txBody>
          <a:bodyPr wrap="none">
            <a:spAutoFit/>
          </a:bodyPr>
          <a:lstStyle/>
          <a:p>
            <a:r>
              <a:rPr lang="fr-FR" sz="24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Buster 4.19</a:t>
            </a:r>
            <a:endParaRPr lang="fr-FR"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Curved Down Arrow 7"/>
          <p:cNvSpPr/>
          <p:nvPr/>
        </p:nvSpPr>
        <p:spPr>
          <a:xfrm>
            <a:off x="1862457" y="1287913"/>
            <a:ext cx="3567934" cy="1178620"/>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prstClr val="black"/>
              </a:solidFill>
            </a:endParaRPr>
          </a:p>
        </p:txBody>
      </p:sp>
      <p:sp>
        <p:nvSpPr>
          <p:cNvPr id="9" name="TextBox 8"/>
          <p:cNvSpPr txBox="1"/>
          <p:nvPr/>
        </p:nvSpPr>
        <p:spPr>
          <a:xfrm>
            <a:off x="2510816" y="1766696"/>
            <a:ext cx="2186703" cy="830997"/>
          </a:xfrm>
          <a:prstGeom prst="rect">
            <a:avLst/>
          </a:prstGeom>
          <a:noFill/>
        </p:spPr>
        <p:txBody>
          <a:bodyPr wrap="square" rtlCol="0">
            <a:spAutoFit/>
          </a:bodyPr>
          <a:lstStyle/>
          <a:p>
            <a:pPr algn="ctr"/>
            <a:r>
              <a:rPr lang="fr-FR" sz="2400" b="1" i="1" dirty="0" smtClean="0">
                <a:solidFill>
                  <a:prstClr val="black"/>
                </a:solidFill>
                <a:latin typeface="Times New Roman" panose="02020603050405020304" pitchFamily="18" charset="0"/>
                <a:cs typeface="Times New Roman" panose="02020603050405020304" pitchFamily="18" charset="0"/>
              </a:rPr>
              <a:t>Configuration de la RPI</a:t>
            </a:r>
            <a:endParaRPr lang="fr-FR" sz="2400" b="1" i="1" dirty="0">
              <a:solidFill>
                <a:prstClr val="black"/>
              </a:solidFill>
              <a:latin typeface="Times New Roman" panose="02020603050405020304" pitchFamily="18" charset="0"/>
              <a:cs typeface="Times New Roman" panose="02020603050405020304" pitchFamily="18" charset="0"/>
            </a:endParaRPr>
          </a:p>
        </p:txBody>
      </p:sp>
      <p:sp>
        <p:nvSpPr>
          <p:cNvPr id="10" name="Flowchart: Connector 9"/>
          <p:cNvSpPr/>
          <p:nvPr/>
        </p:nvSpPr>
        <p:spPr>
          <a:xfrm rot="1058352">
            <a:off x="3086011" y="920839"/>
            <a:ext cx="867662" cy="828135"/>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solidFill>
                <a:prstClr val="black"/>
              </a:solidFill>
            </a:endParaRPr>
          </a:p>
        </p:txBody>
      </p:sp>
      <p:sp>
        <p:nvSpPr>
          <p:cNvPr id="11" name="TextBox 10"/>
          <p:cNvSpPr txBox="1"/>
          <p:nvPr/>
        </p:nvSpPr>
        <p:spPr>
          <a:xfrm>
            <a:off x="3261049" y="980963"/>
            <a:ext cx="517585" cy="707886"/>
          </a:xfrm>
          <a:prstGeom prst="rect">
            <a:avLst/>
          </a:prstGeom>
          <a:noFill/>
        </p:spPr>
        <p:txBody>
          <a:bodyPr wrap="square" rtlCol="0">
            <a:spAutoFit/>
          </a:bodyPr>
          <a:lstStyle/>
          <a:p>
            <a:r>
              <a:rPr lang="fr-FR" sz="4000" b="1" dirty="0" smtClean="0">
                <a:solidFill>
                  <a:prstClr val="black"/>
                </a:solidFill>
                <a:latin typeface="Times New Roman" panose="02020603050405020304" pitchFamily="18" charset="0"/>
                <a:cs typeface="Times New Roman" panose="02020603050405020304" pitchFamily="18" charset="0"/>
              </a:rPr>
              <a:t>1</a:t>
            </a:r>
            <a:endParaRPr lang="fr-FR" b="1" dirty="0">
              <a:solidFill>
                <a:prstClr val="black"/>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5190" t="3809" r="5711" b="11292"/>
          <a:stretch/>
        </p:blipFill>
        <p:spPr>
          <a:xfrm>
            <a:off x="686147" y="3818005"/>
            <a:ext cx="1402709" cy="1096855"/>
          </a:xfrm>
          <a:prstGeom prst="rect">
            <a:avLst/>
          </a:prstGeom>
          <a:ln>
            <a:noFill/>
          </a:ln>
          <a:effectLst>
            <a:softEdge rad="112500"/>
          </a:effectLst>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25554" t="16760" r="19022" b="19481"/>
          <a:stretch/>
        </p:blipFill>
        <p:spPr>
          <a:xfrm>
            <a:off x="1847661" y="3709563"/>
            <a:ext cx="896970" cy="742946"/>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371127" y="3255112"/>
            <a:ext cx="575018" cy="575018"/>
          </a:xfrm>
          <a:prstGeom prst="rect">
            <a:avLst/>
          </a:prstGeom>
        </p:spPr>
      </p:pic>
      <p:sp>
        <p:nvSpPr>
          <p:cNvPr id="18" name="TextBox 17"/>
          <p:cNvSpPr txBox="1"/>
          <p:nvPr/>
        </p:nvSpPr>
        <p:spPr>
          <a:xfrm>
            <a:off x="3116901" y="4814360"/>
            <a:ext cx="2135066" cy="830997"/>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Protocole SSH (Secure Shell)</a:t>
            </a:r>
          </a:p>
        </p:txBody>
      </p:sp>
      <p:sp>
        <p:nvSpPr>
          <p:cNvPr id="19" name="TextBox 18"/>
          <p:cNvSpPr txBox="1"/>
          <p:nvPr/>
        </p:nvSpPr>
        <p:spPr>
          <a:xfrm>
            <a:off x="115090" y="4814360"/>
            <a:ext cx="2319798" cy="830997"/>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Ordinateur avec </a:t>
            </a:r>
            <a:r>
              <a:rPr lang="fr-FR" sz="2400" b="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MobaXterm</a:t>
            </a:r>
            <a:endParaRPr lang="fr-FR"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Curved Down Arrow 20"/>
          <p:cNvSpPr/>
          <p:nvPr/>
        </p:nvSpPr>
        <p:spPr>
          <a:xfrm flipV="1">
            <a:off x="2423052" y="5014847"/>
            <a:ext cx="3539561" cy="1216983"/>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prstClr val="black"/>
              </a:solidFill>
            </a:endParaRPr>
          </a:p>
        </p:txBody>
      </p:sp>
      <p:grpSp>
        <p:nvGrpSpPr>
          <p:cNvPr id="45" name="Group 44"/>
          <p:cNvGrpSpPr/>
          <p:nvPr/>
        </p:nvGrpSpPr>
        <p:grpSpPr>
          <a:xfrm>
            <a:off x="3105071" y="3609533"/>
            <a:ext cx="1215176" cy="992940"/>
            <a:chOff x="3087811" y="3300656"/>
            <a:chExt cx="1215176" cy="992940"/>
          </a:xfrm>
        </p:grpSpPr>
        <p:sp>
          <p:nvSpPr>
            <p:cNvPr id="20" name="Rectangle 19"/>
            <p:cNvSpPr/>
            <p:nvPr/>
          </p:nvSpPr>
          <p:spPr>
            <a:xfrm>
              <a:off x="3087811" y="3494763"/>
              <a:ext cx="1215176" cy="798833"/>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prstClr val="white"/>
                </a:solidFill>
              </a:endParaRP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334473" y="3300656"/>
              <a:ext cx="721851" cy="721851"/>
            </a:xfrm>
            <a:prstGeom prst="rect">
              <a:avLst/>
            </a:prstGeom>
          </p:spPr>
        </p:pic>
      </p:gr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990596" y="3161468"/>
            <a:ext cx="580959" cy="580959"/>
          </a:xfrm>
          <a:prstGeom prst="rect">
            <a:avLst/>
          </a:prstGeom>
        </p:spPr>
      </p:pic>
      <p:sp>
        <p:nvSpPr>
          <p:cNvPr id="26" name="Flowchart: Connector 25"/>
          <p:cNvSpPr/>
          <p:nvPr/>
        </p:nvSpPr>
        <p:spPr>
          <a:xfrm>
            <a:off x="3911405" y="5705719"/>
            <a:ext cx="867662" cy="828135"/>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solidFill>
                <a:prstClr val="black"/>
              </a:solidFill>
            </a:endParaRPr>
          </a:p>
        </p:txBody>
      </p:sp>
      <p:sp>
        <p:nvSpPr>
          <p:cNvPr id="27" name="TextBox 26"/>
          <p:cNvSpPr txBox="1"/>
          <p:nvPr/>
        </p:nvSpPr>
        <p:spPr>
          <a:xfrm rot="224080">
            <a:off x="4139825" y="5748649"/>
            <a:ext cx="517585" cy="707886"/>
          </a:xfrm>
          <a:prstGeom prst="rect">
            <a:avLst/>
          </a:prstGeom>
          <a:noFill/>
        </p:spPr>
        <p:txBody>
          <a:bodyPr wrap="square" rtlCol="0">
            <a:spAutoFit/>
          </a:bodyPr>
          <a:lstStyle/>
          <a:p>
            <a:r>
              <a:rPr lang="fr-FR" sz="4000" b="1" dirty="0" smtClean="0">
                <a:solidFill>
                  <a:prstClr val="black"/>
                </a:solidFill>
                <a:latin typeface="Times New Roman" panose="02020603050405020304" pitchFamily="18" charset="0"/>
                <a:cs typeface="Times New Roman" panose="02020603050405020304" pitchFamily="18" charset="0"/>
              </a:rPr>
              <a:t>2</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9623354" y="2642538"/>
            <a:ext cx="2573784" cy="830997"/>
          </a:xfrm>
          <a:prstGeom prst="rect">
            <a:avLst/>
          </a:prstGeom>
        </p:spPr>
        <p:txBody>
          <a:bodyPr wrap="square">
            <a:spAutoFit/>
          </a:bodyPr>
          <a:lstStyle/>
          <a:p>
            <a:pPr algn="ctr"/>
            <a:r>
              <a:rPr lang="fr-FR" sz="2400" b="1" i="1" dirty="0">
                <a:solidFill>
                  <a:prstClr val="black"/>
                </a:solidFill>
                <a:latin typeface="Times New Roman" panose="02020603050405020304" pitchFamily="18" charset="0"/>
                <a:cs typeface="Times New Roman" panose="02020603050405020304" pitchFamily="18" charset="0"/>
              </a:rPr>
              <a:t>Cross </a:t>
            </a:r>
            <a:r>
              <a:rPr lang="fr-FR" sz="2400" b="1" i="1" dirty="0" smtClean="0">
                <a:solidFill>
                  <a:prstClr val="black"/>
                </a:solidFill>
                <a:latin typeface="Times New Roman" panose="02020603050405020304" pitchFamily="18" charset="0"/>
                <a:cs typeface="Times New Roman" panose="02020603050405020304" pitchFamily="18" charset="0"/>
              </a:rPr>
              <a:t>Compilation        </a:t>
            </a:r>
            <a:r>
              <a:rPr lang="fr-FR" sz="2400" b="1" i="1" dirty="0">
                <a:solidFill>
                  <a:prstClr val="black"/>
                </a:solidFill>
                <a:latin typeface="Times New Roman" panose="02020603050405020304" pitchFamily="18" charset="0"/>
                <a:cs typeface="Times New Roman" panose="02020603050405020304" pitchFamily="18" charset="0"/>
              </a:rPr>
              <a:t>(Module .ko) </a:t>
            </a:r>
          </a:p>
        </p:txBody>
      </p:sp>
      <p:pic>
        <p:nvPicPr>
          <p:cNvPr id="29" name="Picture 28"/>
          <p:cNvPicPr>
            <a:picLocks noChangeAspect="1"/>
          </p:cNvPicPr>
          <p:nvPr/>
        </p:nvPicPr>
        <p:blipFill rotWithShape="1">
          <a:blip r:embed="rId10" cstate="print">
            <a:extLst>
              <a:ext uri="{28A0092B-C50C-407E-A947-70E740481C1C}">
                <a14:useLocalDpi xmlns:a14="http://schemas.microsoft.com/office/drawing/2010/main" val="0"/>
              </a:ext>
            </a:extLst>
          </a:blip>
          <a:srcRect l="11798" r="4868"/>
          <a:stretch/>
        </p:blipFill>
        <p:spPr>
          <a:xfrm>
            <a:off x="10194623" y="3719045"/>
            <a:ext cx="1830872" cy="1491245"/>
          </a:xfrm>
          <a:prstGeom prst="rect">
            <a:avLst/>
          </a:prstGeom>
        </p:spPr>
      </p:pic>
      <p:sp>
        <p:nvSpPr>
          <p:cNvPr id="30" name="TextBox 29"/>
          <p:cNvSpPr txBox="1"/>
          <p:nvPr/>
        </p:nvSpPr>
        <p:spPr>
          <a:xfrm>
            <a:off x="10108578" y="5215287"/>
            <a:ext cx="2002963" cy="461665"/>
          </a:xfrm>
          <a:prstGeom prst="rect">
            <a:avLst/>
          </a:prstGeom>
          <a:noFill/>
        </p:spPr>
        <p:txBody>
          <a:bodyPr wrap="square" rtlCol="0">
            <a:spAutoFit/>
          </a:bodyPr>
          <a:lstStyle/>
          <a:p>
            <a:r>
              <a:rPr lang="fr-FR" sz="2400" b="1" i="1" dirty="0">
                <a:solidFill>
                  <a:prstClr val="black"/>
                </a:solidFill>
                <a:latin typeface="Times New Roman" panose="02020603050405020304" pitchFamily="18" charset="0"/>
                <a:cs typeface="Times New Roman" panose="02020603050405020304" pitchFamily="18" charset="0"/>
              </a:rPr>
              <a:t>Machine hôte</a:t>
            </a:r>
          </a:p>
        </p:txBody>
      </p:sp>
      <p:sp>
        <p:nvSpPr>
          <p:cNvPr id="31" name="Rectangle 30"/>
          <p:cNvSpPr/>
          <p:nvPr/>
        </p:nvSpPr>
        <p:spPr>
          <a:xfrm>
            <a:off x="7077487" y="4638443"/>
            <a:ext cx="2645276" cy="830997"/>
          </a:xfrm>
          <a:prstGeom prst="rect">
            <a:avLst/>
          </a:prstGeom>
        </p:spPr>
        <p:txBody>
          <a:bodyPr wrap="none">
            <a:spAutoFit/>
          </a:bodyPr>
          <a:lstStyle/>
          <a:p>
            <a:pPr algn="ctr"/>
            <a:r>
              <a:rPr lang="fr-FR" sz="2400" b="1" i="1" dirty="0">
                <a:solidFill>
                  <a:prstClr val="black"/>
                </a:solidFill>
                <a:latin typeface="Times New Roman" panose="02020603050405020304" pitchFamily="18" charset="0"/>
                <a:cs typeface="Times New Roman" panose="02020603050405020304" pitchFamily="18" charset="0"/>
              </a:rPr>
              <a:t>Insertion dans </a:t>
            </a:r>
          </a:p>
          <a:p>
            <a:pPr algn="ctr"/>
            <a:r>
              <a:rPr lang="fr-FR" sz="2400" b="1" i="1" dirty="0">
                <a:solidFill>
                  <a:prstClr val="black"/>
                </a:solidFill>
                <a:latin typeface="Times New Roman" panose="02020603050405020304" pitchFamily="18" charset="0"/>
                <a:cs typeface="Times New Roman" panose="02020603050405020304" pitchFamily="18" charset="0"/>
              </a:rPr>
              <a:t>Le noyau de </a:t>
            </a:r>
            <a:r>
              <a:rPr lang="fr-FR" sz="2400" b="1" i="1" dirty="0" smtClean="0">
                <a:solidFill>
                  <a:prstClr val="black"/>
                </a:solidFill>
                <a:latin typeface="Times New Roman" panose="02020603050405020304" pitchFamily="18" charset="0"/>
                <a:cs typeface="Times New Roman" panose="02020603050405020304" pitchFamily="18" charset="0"/>
              </a:rPr>
              <a:t>la RPI</a:t>
            </a:r>
            <a:endParaRPr lang="fr-FR" sz="2400" b="1" i="1" dirty="0">
              <a:solidFill>
                <a:prstClr val="black"/>
              </a:solidFill>
              <a:latin typeface="Times New Roman" panose="02020603050405020304" pitchFamily="18" charset="0"/>
              <a:cs typeface="Times New Roman" panose="02020603050405020304" pitchFamily="18" charset="0"/>
            </a:endParaRPr>
          </a:p>
        </p:txBody>
      </p:sp>
      <p:sp>
        <p:nvSpPr>
          <p:cNvPr id="33" name="Curved Down Arrow 32"/>
          <p:cNvSpPr/>
          <p:nvPr/>
        </p:nvSpPr>
        <p:spPr>
          <a:xfrm rot="10989124">
            <a:off x="6446891" y="5011831"/>
            <a:ext cx="3562019" cy="1269804"/>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prstClr val="black"/>
              </a:solidFill>
            </a:endParaRPr>
          </a:p>
        </p:txBody>
      </p:sp>
      <p:sp>
        <p:nvSpPr>
          <p:cNvPr id="34" name="Flowchart: Connector 33"/>
          <p:cNvSpPr/>
          <p:nvPr/>
        </p:nvSpPr>
        <p:spPr>
          <a:xfrm>
            <a:off x="7865301" y="5883653"/>
            <a:ext cx="867662" cy="828135"/>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solidFill>
                <a:prstClr val="black"/>
              </a:solidFill>
            </a:endParaRPr>
          </a:p>
        </p:txBody>
      </p:sp>
      <p:sp>
        <p:nvSpPr>
          <p:cNvPr id="35" name="TextBox 34"/>
          <p:cNvSpPr txBox="1"/>
          <p:nvPr/>
        </p:nvSpPr>
        <p:spPr>
          <a:xfrm>
            <a:off x="8093721" y="5926583"/>
            <a:ext cx="517585" cy="707886"/>
          </a:xfrm>
          <a:prstGeom prst="rect">
            <a:avLst/>
          </a:prstGeom>
          <a:noFill/>
        </p:spPr>
        <p:txBody>
          <a:bodyPr wrap="square" rtlCol="0">
            <a:spAutoFit/>
          </a:bodyPr>
          <a:lstStyle/>
          <a:p>
            <a:r>
              <a:rPr lang="fr-FR" sz="4000" b="1" dirty="0" smtClean="0">
                <a:solidFill>
                  <a:prstClr val="black"/>
                </a:solidFill>
                <a:latin typeface="Times New Roman" panose="02020603050405020304" pitchFamily="18" charset="0"/>
                <a:cs typeface="Times New Roman" panose="02020603050405020304" pitchFamily="18" charset="0"/>
              </a:rPr>
              <a:t>4</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36" name="TextBox 35"/>
          <p:cNvSpPr txBox="1"/>
          <p:nvPr/>
        </p:nvSpPr>
        <p:spPr>
          <a:xfrm>
            <a:off x="6698397" y="3636974"/>
            <a:ext cx="2012352" cy="830997"/>
          </a:xfrm>
          <a:prstGeom prst="rect">
            <a:avLst/>
          </a:prstGeom>
          <a:noFill/>
        </p:spPr>
        <p:txBody>
          <a:bodyPr wrap="square" rtlCol="0">
            <a:spAutoFit/>
          </a:bodyPr>
          <a:lstStyle/>
          <a:p>
            <a:pPr algn="ctr"/>
            <a:r>
              <a:rPr lang="fr-FR" sz="2400" b="1" i="1" dirty="0">
                <a:solidFill>
                  <a:prstClr val="black"/>
                </a:solidFill>
                <a:latin typeface="Times New Roman" panose="02020603050405020304" pitchFamily="18" charset="0"/>
                <a:cs typeface="Times New Roman" panose="02020603050405020304" pitchFamily="18" charset="0"/>
              </a:rPr>
              <a:t>Binaire</a:t>
            </a:r>
          </a:p>
          <a:p>
            <a:pPr algn="ctr"/>
            <a:r>
              <a:rPr lang="fr-FR" sz="2400" b="1" i="1" dirty="0">
                <a:solidFill>
                  <a:prstClr val="black"/>
                </a:solidFill>
                <a:latin typeface="Times New Roman" panose="02020603050405020304" pitchFamily="18" charset="0"/>
                <a:cs typeface="Times New Roman" panose="02020603050405020304" pitchFamily="18" charset="0"/>
              </a:rPr>
              <a:t>(Fichier .rbf)</a:t>
            </a:r>
          </a:p>
        </p:txBody>
      </p:sp>
      <p:sp>
        <p:nvSpPr>
          <p:cNvPr id="37" name="TextBox 36"/>
          <p:cNvSpPr txBox="1"/>
          <p:nvPr/>
        </p:nvSpPr>
        <p:spPr>
          <a:xfrm>
            <a:off x="6573096" y="2318423"/>
            <a:ext cx="2125034" cy="830997"/>
          </a:xfrm>
          <a:prstGeom prst="rect">
            <a:avLst/>
          </a:prstGeom>
          <a:noFill/>
        </p:spPr>
        <p:txBody>
          <a:bodyPr wrap="square" rtlCol="0">
            <a:spAutoFit/>
          </a:bodyPr>
          <a:lstStyle/>
          <a:p>
            <a:pPr algn="ctr"/>
            <a:r>
              <a:rPr lang="fr-FR" sz="2400" b="1" i="1" dirty="0" smtClean="0">
                <a:solidFill>
                  <a:prstClr val="black"/>
                </a:solidFill>
                <a:latin typeface="Times New Roman" panose="02020603050405020304" pitchFamily="18" charset="0"/>
                <a:cs typeface="Times New Roman" panose="02020603050405020304" pitchFamily="18" charset="0"/>
              </a:rPr>
              <a:t>Device Tree (</a:t>
            </a:r>
            <a:r>
              <a:rPr lang="fr-FR" sz="2400" b="1" i="1" dirty="0">
                <a:solidFill>
                  <a:prstClr val="black"/>
                </a:solidFill>
                <a:latin typeface="Times New Roman" panose="02020603050405020304" pitchFamily="18" charset="0"/>
                <a:cs typeface="Times New Roman" panose="02020603050405020304" pitchFamily="18" charset="0"/>
              </a:rPr>
              <a:t>fichier. Dtbo)</a:t>
            </a:r>
          </a:p>
        </p:txBody>
      </p:sp>
      <p:sp>
        <p:nvSpPr>
          <p:cNvPr id="38" name="Plus 37"/>
          <p:cNvSpPr/>
          <p:nvPr/>
        </p:nvSpPr>
        <p:spPr>
          <a:xfrm>
            <a:off x="7398169" y="3102059"/>
            <a:ext cx="428505" cy="49576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2556" y="810231"/>
            <a:ext cx="2088009" cy="1592956"/>
          </a:xfrm>
          <a:prstGeom prst="rect">
            <a:avLst/>
          </a:prstGeom>
          <a:ln>
            <a:noFill/>
          </a:ln>
          <a:effectLst>
            <a:softEdge rad="112500"/>
          </a:effectLst>
        </p:spPr>
      </p:pic>
      <p:sp>
        <p:nvSpPr>
          <p:cNvPr id="39" name="TextBox 38"/>
          <p:cNvSpPr txBox="1"/>
          <p:nvPr/>
        </p:nvSpPr>
        <p:spPr>
          <a:xfrm>
            <a:off x="10545268" y="2085876"/>
            <a:ext cx="1037719" cy="461665"/>
          </a:xfrm>
          <a:prstGeom prst="rect">
            <a:avLst/>
          </a:prstGeom>
          <a:noFill/>
        </p:spPr>
        <p:txBody>
          <a:bodyPr wrap="square" rtlCol="0">
            <a:spAutoFit/>
          </a:bodyPr>
          <a:lstStyle/>
          <a:p>
            <a:pPr algn="ctr"/>
            <a:r>
              <a:rPr lang="fr-FR" sz="2400" b="1" i="1" dirty="0" smtClean="0">
                <a:solidFill>
                  <a:prstClr val="black"/>
                </a:solidFill>
                <a:latin typeface="Times New Roman" panose="02020603050405020304" pitchFamily="18" charset="0"/>
                <a:cs typeface="Times New Roman" panose="02020603050405020304" pitchFamily="18" charset="0"/>
              </a:rPr>
              <a:t>FPGA</a:t>
            </a:r>
            <a:endParaRPr lang="fr-FR" sz="2400" b="1" i="1" dirty="0">
              <a:solidFill>
                <a:prstClr val="black"/>
              </a:solidFill>
              <a:latin typeface="Times New Roman" panose="02020603050405020304" pitchFamily="18" charset="0"/>
              <a:cs typeface="Times New Roman" panose="02020603050405020304" pitchFamily="18" charset="0"/>
            </a:endParaRPr>
          </a:p>
        </p:txBody>
      </p:sp>
      <p:sp>
        <p:nvSpPr>
          <p:cNvPr id="41" name="Curved Down Arrow 40"/>
          <p:cNvSpPr/>
          <p:nvPr/>
        </p:nvSpPr>
        <p:spPr>
          <a:xfrm rot="21022221">
            <a:off x="6166562" y="560417"/>
            <a:ext cx="3392285" cy="1112494"/>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rgbClr val="FF0000"/>
              </a:solidFill>
            </a:endParaRPr>
          </a:p>
        </p:txBody>
      </p:sp>
      <p:sp>
        <p:nvSpPr>
          <p:cNvPr id="42" name="Flowchart: Connector 41"/>
          <p:cNvSpPr/>
          <p:nvPr/>
        </p:nvSpPr>
        <p:spPr>
          <a:xfrm rot="589314">
            <a:off x="7072051" y="350857"/>
            <a:ext cx="867662" cy="828135"/>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rgbClr val="FF0000"/>
              </a:solidFill>
            </a:endParaRPr>
          </a:p>
        </p:txBody>
      </p:sp>
      <p:sp>
        <p:nvSpPr>
          <p:cNvPr id="43" name="TextBox 42"/>
          <p:cNvSpPr txBox="1"/>
          <p:nvPr/>
        </p:nvSpPr>
        <p:spPr>
          <a:xfrm rot="589314">
            <a:off x="7300471" y="393787"/>
            <a:ext cx="517585" cy="707886"/>
          </a:xfrm>
          <a:prstGeom prst="rect">
            <a:avLst/>
          </a:prstGeom>
          <a:noFill/>
        </p:spPr>
        <p:txBody>
          <a:bodyPr wrap="square" rtlCol="0">
            <a:spAutoFit/>
          </a:bodyPr>
          <a:lstStyle/>
          <a:p>
            <a:r>
              <a:rPr lang="fr-FR" sz="4000" b="1" dirty="0" smtClean="0">
                <a:solidFill>
                  <a:prstClr val="black"/>
                </a:solidFill>
                <a:latin typeface="Times New Roman" panose="02020603050405020304" pitchFamily="18" charset="0"/>
                <a:cs typeface="Times New Roman" panose="02020603050405020304" pitchFamily="18" charset="0"/>
              </a:rPr>
              <a:t>6</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44" name="TextBox 43"/>
          <p:cNvSpPr txBox="1"/>
          <p:nvPr/>
        </p:nvSpPr>
        <p:spPr>
          <a:xfrm rot="21097198">
            <a:off x="6716343" y="1184587"/>
            <a:ext cx="2125034" cy="830997"/>
          </a:xfrm>
          <a:prstGeom prst="rect">
            <a:avLst/>
          </a:prstGeom>
          <a:noFill/>
        </p:spPr>
        <p:txBody>
          <a:bodyPr wrap="square" rtlCol="0">
            <a:spAutoFit/>
          </a:bodyPr>
          <a:lstStyle/>
          <a:p>
            <a:pPr algn="ctr"/>
            <a:r>
              <a:rPr lang="fr-FR" sz="2400" b="1" i="1" dirty="0" smtClean="0">
                <a:solidFill>
                  <a:prstClr val="black"/>
                </a:solidFill>
                <a:latin typeface="Times New Roman" panose="02020603050405020304" pitchFamily="18" charset="0"/>
                <a:cs typeface="Times New Roman" panose="02020603050405020304" pitchFamily="18" charset="0"/>
              </a:rPr>
              <a:t>Dernier étape de chargement </a:t>
            </a:r>
            <a:endParaRPr lang="fr-FR" sz="2400" b="1" i="1" dirty="0">
              <a:solidFill>
                <a:prstClr val="black"/>
              </a:solidFill>
              <a:latin typeface="Times New Roman" panose="02020603050405020304" pitchFamily="18" charset="0"/>
              <a:cs typeface="Times New Roman" panose="02020603050405020304" pitchFamily="18" charset="0"/>
            </a:endParaRPr>
          </a:p>
        </p:txBody>
      </p:sp>
      <p:sp>
        <p:nvSpPr>
          <p:cNvPr id="46" name="Flowchart: Connector 45"/>
          <p:cNvSpPr/>
          <p:nvPr/>
        </p:nvSpPr>
        <p:spPr>
          <a:xfrm>
            <a:off x="7932543" y="3036138"/>
            <a:ext cx="867662" cy="828135"/>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solidFill>
                <a:prstClr val="black"/>
              </a:solidFill>
            </a:endParaRPr>
          </a:p>
        </p:txBody>
      </p:sp>
      <p:sp>
        <p:nvSpPr>
          <p:cNvPr id="47" name="TextBox 46"/>
          <p:cNvSpPr txBox="1"/>
          <p:nvPr/>
        </p:nvSpPr>
        <p:spPr>
          <a:xfrm>
            <a:off x="8160963" y="3079068"/>
            <a:ext cx="517585" cy="707886"/>
          </a:xfrm>
          <a:prstGeom prst="rect">
            <a:avLst/>
          </a:prstGeom>
          <a:noFill/>
        </p:spPr>
        <p:txBody>
          <a:bodyPr wrap="square" rtlCol="0">
            <a:spAutoFit/>
          </a:bodyPr>
          <a:lstStyle/>
          <a:p>
            <a:r>
              <a:rPr lang="fr-FR" sz="4000" b="1" dirty="0" smtClean="0">
                <a:solidFill>
                  <a:prstClr val="black"/>
                </a:solidFill>
                <a:latin typeface="Times New Roman" panose="02020603050405020304" pitchFamily="18" charset="0"/>
                <a:cs typeface="Times New Roman" panose="02020603050405020304" pitchFamily="18" charset="0"/>
              </a:rPr>
              <a:t>5</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48" name="Flowchart: Connector 47"/>
          <p:cNvSpPr/>
          <p:nvPr/>
        </p:nvSpPr>
        <p:spPr>
          <a:xfrm>
            <a:off x="9564768" y="3780130"/>
            <a:ext cx="867662" cy="828135"/>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solidFill>
                <a:prstClr val="black"/>
              </a:solidFill>
            </a:endParaRPr>
          </a:p>
        </p:txBody>
      </p:sp>
      <p:sp>
        <p:nvSpPr>
          <p:cNvPr id="49" name="TextBox 48"/>
          <p:cNvSpPr txBox="1"/>
          <p:nvPr/>
        </p:nvSpPr>
        <p:spPr>
          <a:xfrm>
            <a:off x="9793188" y="3823060"/>
            <a:ext cx="517585" cy="707886"/>
          </a:xfrm>
          <a:prstGeom prst="rect">
            <a:avLst/>
          </a:prstGeom>
          <a:noFill/>
        </p:spPr>
        <p:txBody>
          <a:bodyPr wrap="square" rtlCol="0">
            <a:spAutoFit/>
          </a:bodyPr>
          <a:lstStyle/>
          <a:p>
            <a:r>
              <a:rPr lang="fr-FR" sz="4000" b="1" dirty="0" smtClean="0">
                <a:solidFill>
                  <a:prstClr val="black"/>
                </a:solidFill>
                <a:latin typeface="Times New Roman" panose="02020603050405020304" pitchFamily="18" charset="0"/>
                <a:cs typeface="Times New Roman" panose="02020603050405020304" pitchFamily="18" charset="0"/>
              </a:rPr>
              <a:t>3</a:t>
            </a:r>
            <a:endParaRPr lang="fr-FR" b="1" dirty="0">
              <a:solidFill>
                <a:prstClr val="black"/>
              </a:solidFill>
              <a:latin typeface="Times New Roman" panose="02020603050405020304" pitchFamily="18" charset="0"/>
              <a:cs typeface="Times New Roman" panose="02020603050405020304" pitchFamily="18" charset="0"/>
            </a:endParaRPr>
          </a:p>
        </p:txBody>
      </p:sp>
      <p:pic>
        <p:nvPicPr>
          <p:cNvPr id="51" name="Picture 5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95048" y="1948785"/>
            <a:ext cx="1286299" cy="643150"/>
          </a:xfrm>
          <a:prstGeom prst="rect">
            <a:avLst/>
          </a:prstGeom>
        </p:spPr>
      </p:pic>
      <p:sp>
        <p:nvSpPr>
          <p:cNvPr id="52" name="Rounded Rectangle 51"/>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 name="Picture 30" descr="1"/>
          <p:cNvPicPr>
            <a:picLocks noChangeAspect="1" noChangeArrowheads="1"/>
          </p:cNvPicPr>
          <p:nvPr/>
        </p:nvPicPr>
        <p:blipFill>
          <a:blip r:embed="rId13"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0961312" y="5705719"/>
            <a:ext cx="857885"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11</a:t>
            </a:r>
            <a:endParaRPr lang="fr-FR" sz="4000" b="1" dirty="0">
              <a:solidFill>
                <a:prstClr val="black"/>
              </a:solidFill>
              <a:latin typeface="Times New Roman" panose="02020603050405020304" pitchFamily="18" charset="0"/>
              <a:cs typeface="Times New Roman" panose="02020603050405020304" pitchFamily="18" charset="0"/>
            </a:endParaRPr>
          </a:p>
        </p:txBody>
      </p:sp>
      <p:pic>
        <p:nvPicPr>
          <p:cNvPr id="57" name="Picture 2" descr="C:\Users\acer\Desktop\le-petit-homme-d-regarde-un-point-d-interrogation-42701544.jpg"/>
          <p:cNvPicPr>
            <a:picLocks noChangeAspect="1" noChangeArrowheads="1"/>
          </p:cNvPicPr>
          <p:nvPr/>
        </p:nvPicPr>
        <p:blipFill>
          <a:blip r:embed="rId14" cstate="print">
            <a:clrChange>
              <a:clrFrom>
                <a:srgbClr val="FFFFFF"/>
              </a:clrFrom>
              <a:clrTo>
                <a:srgbClr val="FFFFFF">
                  <a:alpha val="0"/>
                </a:srgbClr>
              </a:clrTo>
            </a:clrChange>
          </a:blip>
          <a:srcRect l="11932" r="19456" b="13556"/>
          <a:stretch>
            <a:fillRect/>
          </a:stretch>
        </p:blipFill>
        <p:spPr bwMode="auto">
          <a:xfrm flipH="1">
            <a:off x="9377995" y="67330"/>
            <a:ext cx="730583" cy="988152"/>
          </a:xfrm>
          <a:prstGeom prst="rect">
            <a:avLst/>
          </a:prstGeom>
          <a:noFill/>
        </p:spPr>
      </p:pic>
    </p:spTree>
    <p:extLst>
      <p:ext uri="{BB962C8B-B14F-4D97-AF65-F5344CB8AC3E}">
        <p14:creationId xmlns:p14="http://schemas.microsoft.com/office/powerpoint/2010/main" val="193754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58"/>
                                        </p:tgtEl>
                                        <p:attrNameLst>
                                          <p:attrName>style.opacity</p:attrName>
                                        </p:attrNameLst>
                                      </p:cBhvr>
                                      <p:to>
                                        <p:strVal val="0.5"/>
                                      </p:to>
                                    </p:set>
                                    <p:animEffect filter="image" prLst="opacity: 0.5">
                                      <p:cBhvr rctx="IE">
                                        <p:cTn id="7" dur="indefinite"/>
                                        <p:tgtEl>
                                          <p:spTgt spid="58"/>
                                        </p:tgtEl>
                                      </p:cBhvr>
                                    </p:animEffect>
                                  </p:childTnLst>
                                </p:cTn>
                              </p:par>
                              <p:par>
                                <p:cTn id="8" presetID="9" presetClass="emph" presetSubtype="0" grpId="0" nodeType="withEffect">
                                  <p:stCondLst>
                                    <p:cond delay="0"/>
                                  </p:stCondLst>
                                  <p:childTnLst>
                                    <p:set>
                                      <p:cBhvr rctx="PPT">
                                        <p:cTn id="9" dur="indefinite"/>
                                        <p:tgtEl>
                                          <p:spTgt spid="59"/>
                                        </p:tgtEl>
                                        <p:attrNameLst>
                                          <p:attrName>style.opacity</p:attrName>
                                        </p:attrNameLst>
                                      </p:cBhvr>
                                      <p:to>
                                        <p:strVal val="0.5"/>
                                      </p:to>
                                    </p:set>
                                    <p:animEffect filter="image" prLst="opacity: 0.5">
                                      <p:cBhvr rctx="IE">
                                        <p:cTn id="10" dur="indefinite"/>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par>
                                <p:cTn id="50" presetID="10"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par>
                          <p:cTn id="59" fill="hold">
                            <p:stCondLst>
                              <p:cond delay="1000"/>
                            </p:stCondLst>
                            <p:childTnLst>
                              <p:par>
                                <p:cTn id="60" presetID="1" presetClass="entr" presetSubtype="0"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p:cTn id="70" dur="500" fill="hold"/>
                                        <p:tgtEl>
                                          <p:spTgt spid="29"/>
                                        </p:tgtEl>
                                        <p:attrNameLst>
                                          <p:attrName>ppt_w</p:attrName>
                                        </p:attrNameLst>
                                      </p:cBhvr>
                                      <p:tavLst>
                                        <p:tav tm="0">
                                          <p:val>
                                            <p:fltVal val="0"/>
                                          </p:val>
                                        </p:tav>
                                        <p:tav tm="100000">
                                          <p:val>
                                            <p:strVal val="#ppt_w"/>
                                          </p:val>
                                        </p:tav>
                                      </p:tavLst>
                                    </p:anim>
                                    <p:anim calcmode="lin" valueType="num">
                                      <p:cBhvr>
                                        <p:cTn id="71" dur="500" fill="hold"/>
                                        <p:tgtEl>
                                          <p:spTgt spid="29"/>
                                        </p:tgtEl>
                                        <p:attrNameLst>
                                          <p:attrName>ppt_h</p:attrName>
                                        </p:attrNameLst>
                                      </p:cBhvr>
                                      <p:tavLst>
                                        <p:tav tm="0">
                                          <p:val>
                                            <p:fltVal val="0"/>
                                          </p:val>
                                        </p:tav>
                                        <p:tav tm="100000">
                                          <p:val>
                                            <p:strVal val="#ppt_h"/>
                                          </p:val>
                                        </p:tav>
                                      </p:tavLst>
                                    </p:anim>
                                    <p:animEffect transition="in" filter="fade">
                                      <p:cBhvr>
                                        <p:cTn id="72" dur="500"/>
                                        <p:tgtEl>
                                          <p:spTgt spid="29"/>
                                        </p:tgtEl>
                                      </p:cBhvr>
                                    </p:animEffect>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right)">
                                      <p:cBhvr>
                                        <p:cTn id="87" dur="500"/>
                                        <p:tgtEl>
                                          <p:spTgt spid="33"/>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wipe(left)">
                                      <p:cBhvr>
                                        <p:cTn id="112" dur="500"/>
                                        <p:tgtEl>
                                          <p:spTgt spid="4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fade">
                                      <p:cBhvr>
                                        <p:cTn id="118" dur="500"/>
                                        <p:tgtEl>
                                          <p:spTgt spid="42"/>
                                        </p:tgtEl>
                                      </p:cBhvr>
                                    </p:animEffect>
                                  </p:childTnLst>
                                </p:cTn>
                              </p:par>
                            </p:childTnLst>
                          </p:cTn>
                        </p:par>
                        <p:par>
                          <p:cTn id="119" fill="hold">
                            <p:stCondLst>
                              <p:cond delay="500"/>
                            </p:stCondLst>
                            <p:childTnLst>
                              <p:par>
                                <p:cTn id="120" presetID="1"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childTnLst>
                                </p:cTn>
                              </p:par>
                            </p:childTnLst>
                          </p:cTn>
                        </p:par>
                        <p:par>
                          <p:cTn id="122" fill="hold">
                            <p:stCondLst>
                              <p:cond delay="500"/>
                            </p:stCondLst>
                            <p:childTnLst>
                              <p:par>
                                <p:cTn id="123" presetID="1" presetClass="entr" presetSubtype="0" fill="hold" nodeType="afterEffect">
                                  <p:stCondLst>
                                    <p:cond delay="0"/>
                                  </p:stCondLst>
                                  <p:childTnLst>
                                    <p:set>
                                      <p:cBhvr>
                                        <p:cTn id="124" dur="1" fill="hold">
                                          <p:stCondLst>
                                            <p:cond delay="0"/>
                                          </p:stCondLst>
                                        </p:cTn>
                                        <p:tgtEl>
                                          <p:spTgt spid="40"/>
                                        </p:tgtEl>
                                        <p:attrNameLst>
                                          <p:attrName>style.visibility</p:attrName>
                                        </p:attrNameLst>
                                      </p:cBhvr>
                                      <p:to>
                                        <p:strVal val="visible"/>
                                      </p:to>
                                    </p:set>
                                  </p:childTnLst>
                                </p:cTn>
                              </p:par>
                            </p:childTnLst>
                          </p:cTn>
                        </p:par>
                        <p:par>
                          <p:cTn id="125" fill="hold">
                            <p:stCondLst>
                              <p:cond delay="500"/>
                            </p:stCondLst>
                            <p:childTnLst>
                              <p:par>
                                <p:cTn id="126" presetID="1" presetClass="entr" presetSubtype="0" fill="hold" grpId="0" nodeType="afterEffect">
                                  <p:stCondLst>
                                    <p:cond delay="0"/>
                                  </p:stCondLst>
                                  <p:childTnLst>
                                    <p:set>
                                      <p:cBhvr>
                                        <p:cTn id="127" dur="1" fill="hold">
                                          <p:stCondLst>
                                            <p:cond delay="0"/>
                                          </p:stCondLst>
                                        </p:cTn>
                                        <p:tgtEl>
                                          <p:spTgt spid="39"/>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500"/>
                                        <p:tgtEl>
                                          <p:spTgt spid="50"/>
                                        </p:tgtEl>
                                      </p:cBhvr>
                                    </p:animEffec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fade">
                                      <p:cBhvr>
                                        <p:cTn id="136" dur="500"/>
                                        <p:tgtEl>
                                          <p:spTgt spid="51"/>
                                        </p:tgtEl>
                                      </p:cBhvr>
                                    </p:animEffect>
                                  </p:childTnLst>
                                </p:cTn>
                              </p:par>
                              <p:par>
                                <p:cTn id="137" presetID="10" presetClass="entr" presetSubtype="0" fill="hold"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fade">
                                      <p:cBhvr>
                                        <p:cTn id="13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p:bldP spid="5" grpId="0"/>
      <p:bldP spid="7" grpId="0"/>
      <p:bldP spid="8" grpId="0" animBg="1"/>
      <p:bldP spid="9" grpId="0"/>
      <p:bldP spid="10" grpId="0" animBg="1"/>
      <p:bldP spid="11" grpId="0"/>
      <p:bldP spid="18" grpId="0"/>
      <p:bldP spid="19" grpId="0"/>
      <p:bldP spid="21" grpId="0" animBg="1"/>
      <p:bldP spid="26" grpId="0" animBg="1"/>
      <p:bldP spid="27" grpId="0"/>
      <p:bldP spid="28" grpId="0"/>
      <p:bldP spid="30" grpId="0"/>
      <p:bldP spid="31" grpId="0"/>
      <p:bldP spid="33" grpId="0" animBg="1"/>
      <p:bldP spid="34" grpId="0" animBg="1"/>
      <p:bldP spid="35" grpId="0"/>
      <p:bldP spid="36" grpId="0"/>
      <p:bldP spid="37" grpId="0"/>
      <p:bldP spid="38" grpId="0" animBg="1"/>
      <p:bldP spid="39" grpId="0"/>
      <p:bldP spid="41" grpId="0" animBg="1"/>
      <p:bldP spid="42" grpId="0" animBg="1"/>
      <p:bldP spid="43" grpId="0"/>
      <p:bldP spid="44" grpId="0"/>
      <p:bldP spid="46" grpId="0" animBg="1"/>
      <p:bldP spid="47" grpId="0"/>
      <p:bldP spid="48" grpId="0" animBg="1"/>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49" y="5354547"/>
            <a:ext cx="1340885" cy="134088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355" y="3949800"/>
            <a:ext cx="2088009" cy="1592956"/>
          </a:xfrm>
          <a:prstGeom prst="rect">
            <a:avLst/>
          </a:prstGeom>
          <a:ln>
            <a:noFill/>
          </a:ln>
          <a:effectLst>
            <a:softEdge rad="112500"/>
          </a:effectLst>
        </p:spPr>
      </p:pic>
      <p:sp>
        <p:nvSpPr>
          <p:cNvPr id="12" name="Curved Down Arrow 11"/>
          <p:cNvSpPr/>
          <p:nvPr/>
        </p:nvSpPr>
        <p:spPr>
          <a:xfrm>
            <a:off x="4439011" y="2649835"/>
            <a:ext cx="3233710" cy="1251521"/>
          </a:xfrm>
          <a:prstGeom prst="curvedDownArrow">
            <a:avLst>
              <a:gd name="adj1" fmla="val 15641"/>
              <a:gd name="adj2" fmla="val 43991"/>
              <a:gd name="adj3" fmla="val 261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black"/>
              </a:solidFill>
            </a:endParaRPr>
          </a:p>
        </p:txBody>
      </p:sp>
      <p:sp>
        <p:nvSpPr>
          <p:cNvPr id="16" name="Rounded Rectangle 15"/>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30" descr="1"/>
          <p:cNvPicPr>
            <a:picLocks noChangeAspect="1" noChangeArrowheads="1"/>
          </p:cNvPicPr>
          <p:nvPr/>
        </p:nvPicPr>
        <p:blipFill>
          <a:blip r:embed="rId5"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0927377" y="5671047"/>
            <a:ext cx="739146"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12</a:t>
            </a:r>
            <a:endParaRPr lang="fr-FR" sz="4000" b="1" dirty="0">
              <a:solidFill>
                <a:prstClr val="black"/>
              </a:solidFill>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9045" y="207948"/>
            <a:ext cx="755541" cy="944426"/>
          </a:xfrm>
          <a:prstGeom prst="rect">
            <a:avLst/>
          </a:prstGeom>
        </p:spPr>
      </p:pic>
      <p:sp>
        <p:nvSpPr>
          <p:cNvPr id="22"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23" name="ZoneTexte 4"/>
          <p:cNvSpPr txBox="1"/>
          <p:nvPr/>
        </p:nvSpPr>
        <p:spPr>
          <a:xfrm>
            <a:off x="186267" y="1294044"/>
            <a:ext cx="7486454" cy="67961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3600" b="1" dirty="0" smtClean="0">
                <a:solidFill>
                  <a:srgbClr val="0070C0"/>
                </a:solidFill>
                <a:effectLst>
                  <a:reflection blurRad="6350" stA="55000" endA="300" endPos="45500" dir="5400000" sy="-100000" algn="bl" rotWithShape="0"/>
                </a:effectLst>
                <a:latin typeface="Times New Roman" pitchFamily="18" charset="0"/>
                <a:cs typeface="Times New Roman" pitchFamily="18" charset="0"/>
              </a:rPr>
              <a:t> </a:t>
            </a:r>
            <a:r>
              <a:rPr lang="fr-FR" sz="3600" b="1" dirty="0">
                <a:solidFill>
                  <a:srgbClr val="0070C0"/>
                </a:solidFill>
                <a:effectLst>
                  <a:reflection blurRad="6350" stA="55000" endA="300" endPos="45500" dir="5400000" sy="-100000" algn="bl" rotWithShape="0"/>
                </a:effectLst>
                <a:latin typeface="Times New Roman" pitchFamily="18" charset="0"/>
                <a:cs typeface="Times New Roman" pitchFamily="18" charset="0"/>
              </a:rPr>
              <a:t>C</a:t>
            </a:r>
            <a:r>
              <a:rPr lang="fr-FR" sz="3600" b="1" dirty="0" smtClean="0">
                <a:solidFill>
                  <a:srgbClr val="0070C0"/>
                </a:solidFill>
                <a:effectLst>
                  <a:reflection blurRad="6350" stA="55000" endA="300" endPos="45500" dir="5400000" sy="-100000" algn="bl" rotWithShape="0"/>
                </a:effectLst>
                <a:latin typeface="Times New Roman" pitchFamily="18" charset="0"/>
                <a:cs typeface="Times New Roman" pitchFamily="18" charset="0"/>
              </a:rPr>
              <a:t>hargement manuel d’un </a:t>
            </a:r>
            <a:r>
              <a:rPr lang="fr-FR" sz="3600" b="1" dirty="0">
                <a:solidFill>
                  <a:srgbClr val="0070C0"/>
                </a:solidFill>
                <a:effectLst>
                  <a:reflection blurRad="6350" stA="55000" endA="300" endPos="45500" dir="5400000" sy="-100000" algn="bl" rotWithShape="0"/>
                </a:effectLst>
                <a:latin typeface="Times New Roman" pitchFamily="18" charset="0"/>
                <a:cs typeface="Times New Roman" pitchFamily="18" charset="0"/>
              </a:rPr>
              <a:t>Firmware </a:t>
            </a:r>
            <a:endParaRPr lang="fr-FR" sz="3600" b="1" dirty="0">
              <a:solidFill>
                <a:srgbClr val="5B9BD5">
                  <a:lumMod val="75000"/>
                </a:srgbClr>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20" name="Rounded Rectangle 19"/>
          <p:cNvSpPr/>
          <p:nvPr/>
        </p:nvSpPr>
        <p:spPr>
          <a:xfrm>
            <a:off x="6875618" y="4235440"/>
            <a:ext cx="1745564" cy="10190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4" name="TextBox 23"/>
          <p:cNvSpPr txBox="1"/>
          <p:nvPr/>
        </p:nvSpPr>
        <p:spPr>
          <a:xfrm>
            <a:off x="6876572" y="4564125"/>
            <a:ext cx="1719424" cy="369332"/>
          </a:xfrm>
          <a:prstGeom prst="rect">
            <a:avLst/>
          </a:prstGeom>
          <a:noFill/>
        </p:spPr>
        <p:txBody>
          <a:bodyPr wrap="square" rtlCol="0">
            <a:spAutoFit/>
          </a:bodyPr>
          <a:lstStyle/>
          <a:p>
            <a:pPr algn="ctr"/>
            <a:r>
              <a:rPr lang="fr-FR" b="1" dirty="0" smtClean="0">
                <a:latin typeface="Times New Roman" panose="02020603050405020304" pitchFamily="18" charset="0"/>
                <a:cs typeface="Times New Roman" panose="02020603050405020304" pitchFamily="18" charset="0"/>
              </a:rPr>
              <a:t>Script python</a:t>
            </a:r>
            <a:endParaRPr lang="fr-FR" b="1"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l="5190" t="3809" r="5711" b="11292"/>
          <a:stretch/>
        </p:blipFill>
        <p:spPr>
          <a:xfrm>
            <a:off x="8302527" y="3511369"/>
            <a:ext cx="1402709" cy="1096855"/>
          </a:xfrm>
          <a:prstGeom prst="rect">
            <a:avLst/>
          </a:prstGeom>
          <a:ln>
            <a:noFill/>
          </a:ln>
          <a:effectLst>
            <a:softEdge rad="112500"/>
          </a:effectLst>
        </p:spPr>
      </p:pic>
    </p:spTree>
    <p:extLst>
      <p:ext uri="{BB962C8B-B14F-4D97-AF65-F5344CB8AC3E}">
        <p14:creationId xmlns:p14="http://schemas.microsoft.com/office/powerpoint/2010/main" val="213710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22"/>
                                        </p:tgtEl>
                                        <p:attrNameLst>
                                          <p:attrName>style.opacity</p:attrName>
                                        </p:attrNameLst>
                                      </p:cBhvr>
                                      <p:to>
                                        <p:strVal val="0.5"/>
                                      </p:to>
                                    </p:set>
                                    <p:animEffect filter="image" prLst="opacity: 0.5">
                                      <p:cBhvr rctx="IE">
                                        <p:cTn id="7" dur="indefinite"/>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1000"/>
                            </p:stCondLst>
                            <p:childTnLst>
                              <p:par>
                                <p:cTn id="28" presetID="9" presetClass="emph" presetSubtype="0" nodeType="afterEffect">
                                  <p:stCondLst>
                                    <p:cond delay="0"/>
                                  </p:stCondLst>
                                  <p:childTnLst>
                                    <p:set>
                                      <p:cBhvr rctx="PPT">
                                        <p:cTn id="29" dur="indefinite"/>
                                        <p:tgtEl>
                                          <p:spTgt spid="11"/>
                                        </p:tgtEl>
                                        <p:attrNameLst>
                                          <p:attrName>style.opacity</p:attrName>
                                        </p:attrNameLst>
                                      </p:cBhvr>
                                      <p:to>
                                        <p:strVal val="0.5"/>
                                      </p:to>
                                    </p:set>
                                    <p:animEffect filter="image" prLst="opacity: 0.5">
                                      <p:cBhvr rctx="IE">
                                        <p:cTn id="30" dur="indefinite"/>
                                        <p:tgtEl>
                                          <p:spTgt spid="11"/>
                                        </p:tgtEl>
                                      </p:cBhvr>
                                    </p:animEffect>
                                  </p:childTnLst>
                                </p:cTn>
                              </p:par>
                            </p:childTnLst>
                          </p:cTn>
                        </p:par>
                        <p:par>
                          <p:cTn id="31" fill="hold">
                            <p:stCondLst>
                              <p:cond delay="1000"/>
                            </p:stCondLst>
                            <p:childTnLst>
                              <p:par>
                                <p:cTn id="32" presetID="26" presetClass="emph" presetSubtype="0" fill="hold" grpId="1" nodeType="afterEffect">
                                  <p:stCondLst>
                                    <p:cond delay="0"/>
                                  </p:stCondLst>
                                  <p:childTnLst>
                                    <p:animEffect transition="out" filter="fade">
                                      <p:cBhvr>
                                        <p:cTn id="33" dur="500" tmFilter="0, 0; .2, .5; .8, .5; 1, 0"/>
                                        <p:tgtEl>
                                          <p:spTgt spid="24"/>
                                        </p:tgtEl>
                                      </p:cBhvr>
                                    </p:animEffect>
                                    <p:animScale>
                                      <p:cBhvr>
                                        <p:cTn id="34" dur="250" autoRev="1" fill="hold"/>
                                        <p:tgtEl>
                                          <p:spTgt spid="24"/>
                                        </p:tgtEl>
                                      </p:cBhvr>
                                      <p:by x="105000" y="105000"/>
                                    </p:animScale>
                                  </p:childTnLst>
                                </p:cTn>
                              </p:par>
                              <p:par>
                                <p:cTn id="35" presetID="26" presetClass="emph" presetSubtype="0" fill="hold" grpId="1" nodeType="withEffect">
                                  <p:stCondLst>
                                    <p:cond delay="0"/>
                                  </p:stCondLst>
                                  <p:childTnLst>
                                    <p:animEffect transition="out" filter="fade">
                                      <p:cBhvr>
                                        <p:cTn id="36" dur="500" tmFilter="0, 0; .2, .5; .8, .5; 1, 0"/>
                                        <p:tgtEl>
                                          <p:spTgt spid="20"/>
                                        </p:tgtEl>
                                      </p:cBhvr>
                                    </p:animEffect>
                                    <p:animScale>
                                      <p:cBhvr>
                                        <p:cTn id="3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p:bldP spid="20" grpId="0" animBg="1"/>
      <p:bldP spid="20" grpId="1" animBg="1"/>
      <p:bldP spid="24" grpId="0"/>
      <p:bldP spid="2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pic>
        <p:nvPicPr>
          <p:cNvPr id="85" name="Picture 2" descr="C:\Users\acer\Desktop\21988970-un-petit-homme-tenant-une-fl-chette-sur-fond-blanc-isol.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0891818" y="2423649"/>
            <a:ext cx="1215399" cy="970165"/>
          </a:xfrm>
          <a:prstGeom prst="rect">
            <a:avLst/>
          </a:prstGeom>
          <a:noFill/>
        </p:spPr>
      </p:pic>
      <p:sp>
        <p:nvSpPr>
          <p:cNvPr id="63" name="TextBox 62"/>
          <p:cNvSpPr txBox="1"/>
          <p:nvPr/>
        </p:nvSpPr>
        <p:spPr>
          <a:xfrm>
            <a:off x="-26473" y="3893792"/>
            <a:ext cx="3559159"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Envoi des commandes</a:t>
            </a:r>
            <a:endParaRPr lang="fr-FR" sz="2400" b="1" dirty="0">
              <a:solidFill>
                <a:prstClr val="black"/>
              </a:solidFill>
              <a:latin typeface="Times New Roman" panose="02020603050405020304" pitchFamily="18" charset="0"/>
              <a:cs typeface="Times New Roman" panose="02020603050405020304" pitchFamily="18" charset="0"/>
            </a:endParaRPr>
          </a:p>
        </p:txBody>
      </p:sp>
      <p:sp>
        <p:nvSpPr>
          <p:cNvPr id="67" name="Rounded Rectangle 66"/>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1038679" y="5706475"/>
            <a:ext cx="73891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13</a:t>
            </a:r>
            <a:endParaRPr lang="fr-FR" sz="4000" b="1" dirty="0">
              <a:solidFill>
                <a:prstClr val="black"/>
              </a:solidFill>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1115014" y="-133201"/>
            <a:ext cx="11214406" cy="6852418"/>
            <a:chOff x="1604061" y="-79259"/>
            <a:chExt cx="11214406" cy="6852418"/>
          </a:xfrm>
        </p:grpSpPr>
        <p:grpSp>
          <p:nvGrpSpPr>
            <p:cNvPr id="21" name="Group 20"/>
            <p:cNvGrpSpPr/>
            <p:nvPr/>
          </p:nvGrpSpPr>
          <p:grpSpPr>
            <a:xfrm>
              <a:off x="1604061" y="-79259"/>
              <a:ext cx="11214406" cy="6852418"/>
              <a:chOff x="1087465" y="-43442"/>
              <a:chExt cx="11214406" cy="6852418"/>
            </a:xfrm>
          </p:grpSpPr>
          <p:sp>
            <p:nvSpPr>
              <p:cNvPr id="59" name="TextBox 58"/>
              <p:cNvSpPr txBox="1"/>
              <p:nvPr/>
            </p:nvSpPr>
            <p:spPr>
              <a:xfrm>
                <a:off x="1142852" y="542529"/>
                <a:ext cx="566385" cy="400110"/>
              </a:xfrm>
              <a:prstGeom prst="rect">
                <a:avLst/>
              </a:prstGeom>
              <a:noFill/>
            </p:spPr>
            <p:txBody>
              <a:bodyPr wrap="square" rtlCol="0">
                <a:spAutoFit/>
              </a:bodyPr>
              <a:lstStyle/>
              <a:p>
                <a:r>
                  <a:rPr lang="fr-FR" sz="2000" b="1" dirty="0">
                    <a:solidFill>
                      <a:prstClr val="black"/>
                    </a:solidFill>
                    <a:latin typeface="Times New Roman" panose="02020603050405020304" pitchFamily="18" charset="0"/>
                    <a:cs typeface="Times New Roman" panose="02020603050405020304" pitchFamily="18" charset="0"/>
                  </a:rPr>
                  <a:t>C1</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60" name="TextBox 59"/>
              <p:cNvSpPr txBox="1"/>
              <p:nvPr/>
            </p:nvSpPr>
            <p:spPr>
              <a:xfrm>
                <a:off x="10125270" y="556025"/>
                <a:ext cx="566385" cy="400110"/>
              </a:xfrm>
              <a:prstGeom prst="rect">
                <a:avLst/>
              </a:prstGeom>
              <a:noFill/>
            </p:spPr>
            <p:txBody>
              <a:bodyPr wrap="square" rtlCol="0">
                <a:spAutoFit/>
              </a:bodyPr>
              <a:lstStyle/>
              <a:p>
                <a:r>
                  <a:rPr lang="fr-FR" sz="2000" b="1" dirty="0">
                    <a:solidFill>
                      <a:prstClr val="black"/>
                    </a:solidFill>
                    <a:latin typeface="Times New Roman" panose="02020603050405020304" pitchFamily="18" charset="0"/>
                    <a:cs typeface="Times New Roman" panose="02020603050405020304" pitchFamily="18" charset="0"/>
                  </a:rPr>
                  <a:t>T1</a:t>
                </a:r>
              </a:p>
            </p:txBody>
          </p:sp>
          <p:pic>
            <p:nvPicPr>
              <p:cNvPr id="65" name="Picture 64"/>
              <p:cNvPicPr>
                <a:picLocks noChangeAspect="1"/>
              </p:cNvPicPr>
              <p:nvPr/>
            </p:nvPicPr>
            <p:blipFill rotWithShape="1">
              <a:blip r:embed="rId5" cstate="print">
                <a:extLst>
                  <a:ext uri="{28A0092B-C50C-407E-A947-70E740481C1C}">
                    <a14:useLocalDpi xmlns:a14="http://schemas.microsoft.com/office/drawing/2010/main" val="0"/>
                  </a:ext>
                </a:extLst>
              </a:blip>
              <a:srcRect l="4427" t="9524" r="4779" b="9763"/>
              <a:stretch/>
            </p:blipFill>
            <p:spPr>
              <a:xfrm>
                <a:off x="8887871" y="285787"/>
                <a:ext cx="1156140" cy="913593"/>
              </a:xfrm>
              <a:prstGeom prst="rect">
                <a:avLst/>
              </a:prstGeom>
              <a:ln>
                <a:noFill/>
              </a:ln>
              <a:effectLst>
                <a:softEdge rad="112500"/>
              </a:effectLst>
            </p:spPr>
          </p:pic>
          <p:pic>
            <p:nvPicPr>
              <p:cNvPr id="68" name="Picture 67"/>
              <p:cNvPicPr>
                <a:picLocks noChangeAspect="1"/>
              </p:cNvPicPr>
              <p:nvPr/>
            </p:nvPicPr>
            <p:blipFill rotWithShape="1">
              <a:blip r:embed="rId5" cstate="print">
                <a:extLst>
                  <a:ext uri="{28A0092B-C50C-407E-A947-70E740481C1C}">
                    <a14:useLocalDpi xmlns:a14="http://schemas.microsoft.com/office/drawing/2010/main" val="0"/>
                  </a:ext>
                </a:extLst>
              </a:blip>
              <a:srcRect l="4427" t="9524" r="4779" b="9763"/>
              <a:stretch/>
            </p:blipFill>
            <p:spPr>
              <a:xfrm>
                <a:off x="8948176" y="1387612"/>
                <a:ext cx="1156140" cy="913593"/>
              </a:xfrm>
              <a:prstGeom prst="rect">
                <a:avLst/>
              </a:prstGeom>
              <a:ln>
                <a:noFill/>
              </a:ln>
              <a:effectLst>
                <a:softEdge rad="112500"/>
              </a:effectLst>
            </p:spPr>
          </p:pic>
          <p:pic>
            <p:nvPicPr>
              <p:cNvPr id="71" name="Picture 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2324" y="404215"/>
                <a:ext cx="1141538" cy="717999"/>
              </a:xfrm>
              <a:prstGeom prst="rect">
                <a:avLst/>
              </a:prstGeom>
            </p:spPr>
          </p:pic>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1285" y="1483264"/>
                <a:ext cx="1141538" cy="717999"/>
              </a:xfrm>
              <a:prstGeom prst="rect">
                <a:avLst/>
              </a:prstGeom>
            </p:spPr>
          </p:pic>
          <p:sp>
            <p:nvSpPr>
              <p:cNvPr id="84" name="TextBox 83"/>
              <p:cNvSpPr txBox="1"/>
              <p:nvPr/>
            </p:nvSpPr>
            <p:spPr>
              <a:xfrm>
                <a:off x="1087465" y="1651909"/>
                <a:ext cx="566385" cy="400110"/>
              </a:xfrm>
              <a:prstGeom prst="rect">
                <a:avLst/>
              </a:prstGeom>
              <a:noFill/>
            </p:spPr>
            <p:txBody>
              <a:bodyPr wrap="square" rtlCol="0">
                <a:spAutoFit/>
              </a:bodyPr>
              <a:lstStyle/>
              <a:p>
                <a:r>
                  <a:rPr lang="fr-FR" sz="2000" b="1" dirty="0" err="1">
                    <a:solidFill>
                      <a:prstClr val="black"/>
                    </a:solidFill>
                    <a:latin typeface="Times New Roman" panose="02020603050405020304" pitchFamily="18" charset="0"/>
                    <a:cs typeface="Times New Roman" panose="02020603050405020304" pitchFamily="18" charset="0"/>
                  </a:rPr>
                  <a:t>Cn</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89" name="TextBox 88"/>
              <p:cNvSpPr txBox="1"/>
              <p:nvPr/>
            </p:nvSpPr>
            <p:spPr>
              <a:xfrm>
                <a:off x="10210053" y="1720681"/>
                <a:ext cx="566385" cy="400110"/>
              </a:xfrm>
              <a:prstGeom prst="rect">
                <a:avLst/>
              </a:prstGeom>
              <a:noFill/>
            </p:spPr>
            <p:txBody>
              <a:bodyPr wrap="square" rtlCol="0">
                <a:spAutoFit/>
              </a:bodyPr>
              <a:lstStyle/>
              <a:p>
                <a:r>
                  <a:rPr lang="fr-FR" sz="2000" b="1" dirty="0" err="1">
                    <a:solidFill>
                      <a:prstClr val="black"/>
                    </a:solidFill>
                    <a:latin typeface="Times New Roman" panose="02020603050405020304" pitchFamily="18" charset="0"/>
                    <a:cs typeface="Times New Roman" panose="02020603050405020304" pitchFamily="18" charset="0"/>
                  </a:rPr>
                  <a:t>Tn</a:t>
                </a:r>
                <a:endParaRPr lang="fr-FR" sz="2000" b="1" dirty="0">
                  <a:solidFill>
                    <a:prstClr val="black"/>
                  </a:solidFill>
                  <a:latin typeface="Times New Roman" panose="02020603050405020304" pitchFamily="18" charset="0"/>
                  <a:cs typeface="Times New Roman" panose="02020603050405020304" pitchFamily="18" charset="0"/>
                </a:endParaRPr>
              </a:p>
            </p:txBody>
          </p:sp>
          <p:cxnSp>
            <p:nvCxnSpPr>
              <p:cNvPr id="78" name="Straight Connector 77"/>
              <p:cNvCxnSpPr>
                <a:stCxn id="59" idx="2"/>
              </p:cNvCxnSpPr>
              <p:nvPr/>
            </p:nvCxnSpPr>
            <p:spPr>
              <a:xfrm flipH="1">
                <a:off x="1423264" y="942639"/>
                <a:ext cx="2781" cy="540625"/>
              </a:xfrm>
              <a:prstGeom prst="line">
                <a:avLst/>
              </a:prstGeom>
              <a:ln w="57150">
                <a:prstDash val="sysDash"/>
              </a:ln>
            </p:spPr>
            <p:style>
              <a:lnRef idx="3">
                <a:schemeClr val="accent2"/>
              </a:lnRef>
              <a:fillRef idx="0">
                <a:schemeClr val="accent2"/>
              </a:fillRef>
              <a:effectRef idx="2">
                <a:schemeClr val="accent2"/>
              </a:effectRef>
              <a:fontRef idx="minor">
                <a:schemeClr val="tx1"/>
              </a:fontRef>
            </p:style>
          </p:cxnSp>
          <p:cxnSp>
            <p:nvCxnSpPr>
              <p:cNvPr id="79" name="Straight Connector 78"/>
              <p:cNvCxnSpPr/>
              <p:nvPr/>
            </p:nvCxnSpPr>
            <p:spPr>
              <a:xfrm flipH="1">
                <a:off x="10398373" y="1068095"/>
                <a:ext cx="2781" cy="540625"/>
              </a:xfrm>
              <a:prstGeom prst="line">
                <a:avLst/>
              </a:prstGeom>
              <a:ln w="57150">
                <a:prstDash val="sysDash"/>
              </a:ln>
            </p:spPr>
            <p:style>
              <a:lnRef idx="3">
                <a:schemeClr val="accent2"/>
              </a:lnRef>
              <a:fillRef idx="0">
                <a:schemeClr val="accent2"/>
              </a:fillRef>
              <a:effectRef idx="2">
                <a:schemeClr val="accent2"/>
              </a:effectRef>
              <a:fontRef idx="minor">
                <a:schemeClr val="tx1"/>
              </a:fontRef>
            </p:style>
          </p:cxnSp>
          <p:grpSp>
            <p:nvGrpSpPr>
              <p:cNvPr id="3" name="Group 2"/>
              <p:cNvGrpSpPr/>
              <p:nvPr/>
            </p:nvGrpSpPr>
            <p:grpSpPr>
              <a:xfrm>
                <a:off x="3447013" y="3629855"/>
                <a:ext cx="8854858" cy="3179121"/>
                <a:chOff x="4337950" y="3565224"/>
                <a:chExt cx="8854858" cy="3179121"/>
              </a:xfrm>
            </p:grpSpPr>
            <p:sp>
              <p:nvSpPr>
                <p:cNvPr id="13" name="Rectangle 12"/>
                <p:cNvSpPr/>
                <p:nvPr/>
              </p:nvSpPr>
              <p:spPr>
                <a:xfrm>
                  <a:off x="4337950" y="5419534"/>
                  <a:ext cx="5112148" cy="13248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solidFill>
                      <a:prstClr val="black"/>
                    </a:solidFill>
                  </a:endParaRPr>
                </a:p>
              </p:txBody>
            </p:sp>
            <p:cxnSp>
              <p:nvCxnSpPr>
                <p:cNvPr id="139" name="Elbow Connector 138"/>
                <p:cNvCxnSpPr/>
                <p:nvPr/>
              </p:nvCxnSpPr>
              <p:spPr>
                <a:xfrm rot="5400000">
                  <a:off x="9477540" y="4213901"/>
                  <a:ext cx="1934560" cy="2012099"/>
                </a:xfrm>
                <a:prstGeom prst="bentConnector2">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41" name="TextBox 140"/>
                <p:cNvSpPr txBox="1"/>
                <p:nvPr/>
              </p:nvSpPr>
              <p:spPr>
                <a:xfrm>
                  <a:off x="9965475" y="5734004"/>
                  <a:ext cx="1323835"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Linux</a:t>
                  </a:r>
                  <a:endParaRPr lang="fr-FR" sz="2000" b="1" dirty="0">
                    <a:solidFill>
                      <a:prstClr val="black"/>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5144840" y="5219950"/>
                  <a:ext cx="2647665" cy="46402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solidFill>
                      <a:prstClr val="black"/>
                    </a:solidFill>
                  </a:endParaRPr>
                </a:p>
              </p:txBody>
            </p:sp>
            <p:sp>
              <p:nvSpPr>
                <p:cNvPr id="53" name="TextBox 52"/>
                <p:cNvSpPr txBox="1"/>
                <p:nvPr/>
              </p:nvSpPr>
              <p:spPr>
                <a:xfrm>
                  <a:off x="6152178" y="5288274"/>
                  <a:ext cx="899614" cy="400110"/>
                </a:xfrm>
                <a:prstGeom prst="rect">
                  <a:avLst/>
                </a:prstGeom>
                <a:noFill/>
              </p:spPr>
              <p:txBody>
                <a:bodyPr wrap="square" rtlCol="0">
                  <a:spAutoFit/>
                </a:bodyPr>
                <a:lstStyle/>
                <a:p>
                  <a:r>
                    <a:rPr lang="fr-FR" sz="2000" b="1" dirty="0">
                      <a:solidFill>
                        <a:prstClr val="black"/>
                      </a:solidFill>
                      <a:latin typeface="Times New Roman" panose="02020603050405020304" pitchFamily="18" charset="0"/>
                      <a:cs typeface="Times New Roman" panose="02020603050405020304" pitchFamily="18" charset="0"/>
                    </a:rPr>
                    <a:t>GPIO</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55" name="TextBox 54"/>
                <p:cNvSpPr txBox="1"/>
                <p:nvPr/>
              </p:nvSpPr>
              <p:spPr>
                <a:xfrm>
                  <a:off x="6601985" y="6002256"/>
                  <a:ext cx="1050879"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RPI</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70" name="Rectangle 69"/>
                <p:cNvSpPr/>
                <p:nvPr/>
              </p:nvSpPr>
              <p:spPr>
                <a:xfrm>
                  <a:off x="8134265" y="5888938"/>
                  <a:ext cx="1290676" cy="6687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prstClr val="white"/>
                    </a:solidFill>
                  </a:endParaRPr>
                </a:p>
              </p:txBody>
            </p:sp>
            <p:sp>
              <p:nvSpPr>
                <p:cNvPr id="77" name="TextBox 76"/>
                <p:cNvSpPr txBox="1"/>
                <p:nvPr/>
              </p:nvSpPr>
              <p:spPr>
                <a:xfrm>
                  <a:off x="8201647" y="5992475"/>
                  <a:ext cx="1222799"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Binaire</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57" name="TextBox 56"/>
                <p:cNvSpPr txBox="1"/>
                <p:nvPr/>
              </p:nvSpPr>
              <p:spPr>
                <a:xfrm>
                  <a:off x="9434338" y="3565224"/>
                  <a:ext cx="3758470"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Chargement Firmware</a:t>
                  </a:r>
                  <a:endParaRPr lang="fr-FR" sz="2400" b="1" dirty="0">
                    <a:solidFill>
                      <a:prstClr val="black"/>
                    </a:solidFill>
                    <a:latin typeface="Times New Roman" panose="02020603050405020304" pitchFamily="18" charset="0"/>
                    <a:cs typeface="Times New Roman" panose="02020603050405020304" pitchFamily="18" charset="0"/>
                  </a:endParaRPr>
                </a:p>
              </p:txBody>
            </p:sp>
          </p:grpSp>
          <p:sp>
            <p:nvSpPr>
              <p:cNvPr id="4" name="Rectangle 3"/>
              <p:cNvSpPr/>
              <p:nvPr/>
            </p:nvSpPr>
            <p:spPr>
              <a:xfrm>
                <a:off x="3421361" y="61291"/>
                <a:ext cx="5112148" cy="48174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solidFill>
                    <a:prstClr val="black"/>
                  </a:solidFill>
                </a:endParaRPr>
              </a:p>
            </p:txBody>
          </p:sp>
          <p:sp>
            <p:nvSpPr>
              <p:cNvPr id="14" name="Rectangle 13"/>
              <p:cNvSpPr/>
              <p:nvPr/>
            </p:nvSpPr>
            <p:spPr>
              <a:xfrm>
                <a:off x="4881853" y="608154"/>
                <a:ext cx="1820325" cy="13672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solidFill>
                    <a:prstClr val="white"/>
                  </a:solidFill>
                </a:endParaRPr>
              </a:p>
            </p:txBody>
          </p:sp>
          <p:sp>
            <p:nvSpPr>
              <p:cNvPr id="15" name="Rectangle 14"/>
              <p:cNvSpPr/>
              <p:nvPr/>
            </p:nvSpPr>
            <p:spPr>
              <a:xfrm>
                <a:off x="4268601" y="2266184"/>
                <a:ext cx="3164181" cy="1724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prstClr val="white"/>
                  </a:solidFill>
                </a:endParaRPr>
              </a:p>
            </p:txBody>
          </p:sp>
          <p:sp>
            <p:nvSpPr>
              <p:cNvPr id="16" name="Rectangle 15"/>
              <p:cNvSpPr/>
              <p:nvPr/>
            </p:nvSpPr>
            <p:spPr>
              <a:xfrm>
                <a:off x="4253874" y="4580651"/>
                <a:ext cx="2647665" cy="45037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solidFill>
                    <a:prstClr val="black"/>
                  </a:solidFill>
                </a:endParaRPr>
              </a:p>
            </p:txBody>
          </p:sp>
          <p:cxnSp>
            <p:nvCxnSpPr>
              <p:cNvPr id="30" name="Straight Connector 29"/>
              <p:cNvCxnSpPr>
                <a:stCxn id="65" idx="1"/>
              </p:cNvCxnSpPr>
              <p:nvPr/>
            </p:nvCxnSpPr>
            <p:spPr>
              <a:xfrm flipH="1">
                <a:off x="6714631" y="742584"/>
                <a:ext cx="2173240" cy="3725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46" name="Rectangle 45"/>
              <p:cNvSpPr/>
              <p:nvPr/>
            </p:nvSpPr>
            <p:spPr>
              <a:xfrm>
                <a:off x="7093268" y="4197797"/>
                <a:ext cx="1446294" cy="6687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prstClr val="white"/>
                  </a:solidFill>
                </a:endParaRPr>
              </a:p>
            </p:txBody>
          </p:sp>
          <p:sp>
            <p:nvSpPr>
              <p:cNvPr id="51" name="TextBox 50"/>
              <p:cNvSpPr txBox="1"/>
              <p:nvPr/>
            </p:nvSpPr>
            <p:spPr>
              <a:xfrm>
                <a:off x="5277244" y="1077220"/>
                <a:ext cx="1172924"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MUX</a:t>
                </a:r>
              </a:p>
            </p:txBody>
          </p:sp>
          <p:sp>
            <p:nvSpPr>
              <p:cNvPr id="52" name="TextBox 51"/>
              <p:cNvSpPr txBox="1"/>
              <p:nvPr/>
            </p:nvSpPr>
            <p:spPr>
              <a:xfrm>
                <a:off x="5289696" y="2618843"/>
                <a:ext cx="1173707"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FPGA</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54" name="TextBox 53"/>
              <p:cNvSpPr txBox="1"/>
              <p:nvPr/>
            </p:nvSpPr>
            <p:spPr>
              <a:xfrm>
                <a:off x="7059378" y="4284728"/>
                <a:ext cx="1604674"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EEPROM</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75" name="TextBox 74"/>
              <p:cNvSpPr txBox="1"/>
              <p:nvPr/>
            </p:nvSpPr>
            <p:spPr>
              <a:xfrm>
                <a:off x="5183695" y="4595390"/>
                <a:ext cx="1173707" cy="400110"/>
              </a:xfrm>
              <a:prstGeom prst="rect">
                <a:avLst/>
              </a:prstGeom>
              <a:noFill/>
            </p:spPr>
            <p:txBody>
              <a:bodyPr wrap="square" rtlCol="0">
                <a:spAutoFit/>
              </a:bodyPr>
              <a:lstStyle/>
              <a:p>
                <a:r>
                  <a:rPr lang="fr-FR" sz="2000" b="1" dirty="0">
                    <a:solidFill>
                      <a:prstClr val="black"/>
                    </a:solidFill>
                    <a:latin typeface="Times New Roman" panose="02020603050405020304" pitchFamily="18" charset="0"/>
                    <a:cs typeface="Times New Roman" panose="02020603050405020304" pitchFamily="18" charset="0"/>
                  </a:rPr>
                  <a:t>PINS</a:t>
                </a:r>
                <a:endParaRPr lang="fr-FR" b="1" dirty="0">
                  <a:solidFill>
                    <a:prstClr val="black"/>
                  </a:solidFill>
                  <a:latin typeface="Times New Roman" panose="02020603050405020304" pitchFamily="18" charset="0"/>
                  <a:cs typeface="Times New Roman" panose="02020603050405020304" pitchFamily="18" charset="0"/>
                </a:endParaRPr>
              </a:p>
            </p:txBody>
          </p:sp>
          <p:cxnSp>
            <p:nvCxnSpPr>
              <p:cNvPr id="94" name="Straight Connector 93"/>
              <p:cNvCxnSpPr>
                <a:stCxn id="68" idx="1"/>
              </p:cNvCxnSpPr>
              <p:nvPr/>
            </p:nvCxnSpPr>
            <p:spPr>
              <a:xfrm flipH="1" flipV="1">
                <a:off x="6725182" y="1824390"/>
                <a:ext cx="2222994" cy="20019"/>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95" name="Straight Connector 94"/>
              <p:cNvCxnSpPr/>
              <p:nvPr/>
            </p:nvCxnSpPr>
            <p:spPr>
              <a:xfrm flipH="1" flipV="1">
                <a:off x="2936314" y="764722"/>
                <a:ext cx="1951697" cy="15111"/>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96" name="Straight Connector 95"/>
              <p:cNvCxnSpPr/>
              <p:nvPr/>
            </p:nvCxnSpPr>
            <p:spPr>
              <a:xfrm flipH="1">
                <a:off x="2956323" y="1833137"/>
                <a:ext cx="1925530" cy="11272"/>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3" name="Rectangle 112"/>
              <p:cNvSpPr/>
              <p:nvPr/>
            </p:nvSpPr>
            <p:spPr>
              <a:xfrm>
                <a:off x="3905110" y="439554"/>
                <a:ext cx="3946987" cy="3933641"/>
              </a:xfrm>
              <a:prstGeom prst="rect">
                <a:avLst/>
              </a:prstGeom>
              <a:noFill/>
              <a:ln w="381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prstClr val="black"/>
                  </a:solidFill>
                </a:endParaRPr>
              </a:p>
            </p:txBody>
          </p:sp>
          <p:sp>
            <p:nvSpPr>
              <p:cNvPr id="130" name="Rectangle 129"/>
              <p:cNvSpPr/>
              <p:nvPr/>
            </p:nvSpPr>
            <p:spPr>
              <a:xfrm>
                <a:off x="6202317" y="3408218"/>
                <a:ext cx="1215857" cy="5776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prstClr val="white"/>
                  </a:solidFill>
                </a:endParaRPr>
              </a:p>
            </p:txBody>
          </p:sp>
          <p:sp>
            <p:nvSpPr>
              <p:cNvPr id="131" name="TextBox 130"/>
              <p:cNvSpPr txBox="1"/>
              <p:nvPr/>
            </p:nvSpPr>
            <p:spPr>
              <a:xfrm>
                <a:off x="6229781" y="3421129"/>
                <a:ext cx="1171984"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Config</a:t>
                </a:r>
                <a:endParaRPr lang="fr-FR" b="1" dirty="0">
                  <a:solidFill>
                    <a:prstClr val="black"/>
                  </a:solidFill>
                  <a:latin typeface="Times New Roman" panose="02020603050405020304" pitchFamily="18" charset="0"/>
                  <a:cs typeface="Times New Roman" panose="02020603050405020304" pitchFamily="18" charset="0"/>
                </a:endParaRPr>
              </a:p>
            </p:txBody>
          </p:sp>
          <p:cxnSp>
            <p:nvCxnSpPr>
              <p:cNvPr id="69" name="Straight Connector 68"/>
              <p:cNvCxnSpPr/>
              <p:nvPr/>
            </p:nvCxnSpPr>
            <p:spPr>
              <a:xfrm>
                <a:off x="6084945" y="1975399"/>
                <a:ext cx="0" cy="29078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5525721" y="1975399"/>
                <a:ext cx="0" cy="290785"/>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58" name="TextBox 57"/>
              <p:cNvSpPr txBox="1"/>
              <p:nvPr/>
            </p:nvSpPr>
            <p:spPr>
              <a:xfrm>
                <a:off x="5856708" y="3964977"/>
                <a:ext cx="978989"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 SPI</a:t>
                </a:r>
                <a:endParaRPr lang="fr-FR" sz="2000" b="1" dirty="0">
                  <a:solidFill>
                    <a:prstClr val="black"/>
                  </a:solidFill>
                  <a:latin typeface="Times New Roman" panose="02020603050405020304" pitchFamily="18" charset="0"/>
                  <a:cs typeface="Times New Roman" panose="02020603050405020304" pitchFamily="18" charset="0"/>
                </a:endParaRPr>
              </a:p>
            </p:txBody>
          </p:sp>
          <p:sp>
            <p:nvSpPr>
              <p:cNvPr id="136" name="Up-Down Arrow 135"/>
              <p:cNvSpPr/>
              <p:nvPr/>
            </p:nvSpPr>
            <p:spPr>
              <a:xfrm>
                <a:off x="6546956" y="4045196"/>
                <a:ext cx="263290" cy="523976"/>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37" name="Curved Down Arrow 136"/>
              <p:cNvSpPr/>
              <p:nvPr/>
            </p:nvSpPr>
            <p:spPr>
              <a:xfrm>
                <a:off x="7537373" y="3085927"/>
                <a:ext cx="1688754" cy="655207"/>
              </a:xfrm>
              <a:prstGeom prst="curved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prstClr val="black"/>
                  </a:solidFill>
                </a:endParaRPr>
              </a:p>
            </p:txBody>
          </p:sp>
          <p:sp>
            <p:nvSpPr>
              <p:cNvPr id="61" name="TextBox 60"/>
              <p:cNvSpPr txBox="1"/>
              <p:nvPr/>
            </p:nvSpPr>
            <p:spPr>
              <a:xfrm>
                <a:off x="5445986" y="-43442"/>
                <a:ext cx="1187355"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HAT</a:t>
                </a:r>
              </a:p>
            </p:txBody>
          </p:sp>
          <p:sp>
            <p:nvSpPr>
              <p:cNvPr id="76" name="Up-Down Arrow 75"/>
              <p:cNvSpPr/>
              <p:nvPr/>
            </p:nvSpPr>
            <p:spPr>
              <a:xfrm>
                <a:off x="5541883" y="4995500"/>
                <a:ext cx="186510" cy="371950"/>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sp>
          <p:nvSpPr>
            <p:cNvPr id="129" name="Rectangle 128"/>
            <p:cNvSpPr/>
            <p:nvPr/>
          </p:nvSpPr>
          <p:spPr>
            <a:xfrm>
              <a:off x="4801592" y="3354985"/>
              <a:ext cx="1148109" cy="5972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prstClr val="white"/>
                </a:solidFill>
              </a:endParaRPr>
            </a:p>
          </p:txBody>
        </p:sp>
        <p:sp>
          <p:nvSpPr>
            <p:cNvPr id="22" name="TextBox 21"/>
            <p:cNvSpPr txBox="1"/>
            <p:nvPr/>
          </p:nvSpPr>
          <p:spPr>
            <a:xfrm>
              <a:off x="4785956" y="3392799"/>
              <a:ext cx="1179231"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RX/TX</a:t>
              </a:r>
            </a:p>
          </p:txBody>
        </p:sp>
      </p:grpSp>
      <p:sp>
        <p:nvSpPr>
          <p:cNvPr id="135" name="Up-Down Arrow 134"/>
          <p:cNvSpPr/>
          <p:nvPr/>
        </p:nvSpPr>
        <p:spPr>
          <a:xfrm>
            <a:off x="5105585" y="3982563"/>
            <a:ext cx="263290" cy="523976"/>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2" name="Curved Down Arrow 61"/>
          <p:cNvSpPr/>
          <p:nvPr/>
        </p:nvSpPr>
        <p:spPr>
          <a:xfrm flipH="1">
            <a:off x="2261535" y="3149001"/>
            <a:ext cx="1837081" cy="765153"/>
          </a:xfrm>
          <a:prstGeom prst="curvedDownArrow">
            <a:avLst>
              <a:gd name="adj1" fmla="val 20722"/>
              <a:gd name="adj2" fmla="val 50000"/>
              <a:gd name="adj3" fmla="val 25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prstClr val="black"/>
              </a:solidFill>
            </a:endParaRPr>
          </a:p>
        </p:txBody>
      </p:sp>
      <p:cxnSp>
        <p:nvCxnSpPr>
          <p:cNvPr id="64" name="Elbow Connector 63"/>
          <p:cNvCxnSpPr/>
          <p:nvPr/>
        </p:nvCxnSpPr>
        <p:spPr>
          <a:xfrm>
            <a:off x="1022593" y="4414521"/>
            <a:ext cx="2812974" cy="1855364"/>
          </a:xfrm>
          <a:prstGeom prst="bentConnector3">
            <a:avLst>
              <a:gd name="adj1" fmla="val 245"/>
            </a:avLst>
          </a:prstGeom>
          <a:ln w="38100">
            <a:tailEnd type="triangle"/>
          </a:ln>
        </p:spPr>
        <p:style>
          <a:lnRef idx="3">
            <a:schemeClr val="accent2"/>
          </a:lnRef>
          <a:fillRef idx="0">
            <a:schemeClr val="accent2"/>
          </a:fillRef>
          <a:effectRef idx="2">
            <a:schemeClr val="accent2"/>
          </a:effectRef>
          <a:fontRef idx="minor">
            <a:schemeClr val="tx1"/>
          </a:fontRef>
        </p:style>
      </p:cxnSp>
      <p:grpSp>
        <p:nvGrpSpPr>
          <p:cNvPr id="5" name="Group 4"/>
          <p:cNvGrpSpPr/>
          <p:nvPr/>
        </p:nvGrpSpPr>
        <p:grpSpPr>
          <a:xfrm>
            <a:off x="3790665" y="5738219"/>
            <a:ext cx="1938930" cy="980998"/>
            <a:chOff x="1187364" y="5219201"/>
            <a:chExt cx="1938930" cy="980998"/>
          </a:xfrm>
        </p:grpSpPr>
        <p:sp>
          <p:nvSpPr>
            <p:cNvPr id="142" name="Cloud 141"/>
            <p:cNvSpPr/>
            <p:nvPr/>
          </p:nvSpPr>
          <p:spPr>
            <a:xfrm>
              <a:off x="1187364" y="5219201"/>
              <a:ext cx="1938930" cy="98099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solidFill>
                  <a:prstClr val="black"/>
                </a:solidFill>
              </a:endParaRPr>
            </a:p>
          </p:txBody>
        </p:sp>
        <p:sp>
          <p:nvSpPr>
            <p:cNvPr id="143" name="TextBox 142"/>
            <p:cNvSpPr txBox="1"/>
            <p:nvPr/>
          </p:nvSpPr>
          <p:spPr>
            <a:xfrm>
              <a:off x="1425480" y="5314176"/>
              <a:ext cx="1323835" cy="830997"/>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cs typeface="Times New Roman" panose="02020603050405020304" pitchFamily="18" charset="0"/>
                </a:rPr>
                <a:t>Serveur Web </a:t>
              </a:r>
              <a:endParaRPr lang="fr-FR" sz="2000" b="1" dirty="0">
                <a:solidFill>
                  <a:prstClr val="black"/>
                </a:solidFill>
                <a:latin typeface="Times New Roman" panose="02020603050405020304" pitchFamily="18" charset="0"/>
                <a:cs typeface="Times New Roman" panose="02020603050405020304" pitchFamily="18" charset="0"/>
              </a:endParaRPr>
            </a:p>
          </p:txBody>
        </p:sp>
      </p:grpSp>
      <p:sp>
        <p:nvSpPr>
          <p:cNvPr id="56" name="TextBox 55"/>
          <p:cNvSpPr txBox="1"/>
          <p:nvPr/>
        </p:nvSpPr>
        <p:spPr>
          <a:xfrm>
            <a:off x="4110406" y="3977647"/>
            <a:ext cx="1084792"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UART</a:t>
            </a:r>
            <a:endParaRPr lang="fr-FR"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1413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80"/>
                                        </p:tgtEl>
                                        <p:attrNameLst>
                                          <p:attrName>style.opacity</p:attrName>
                                        </p:attrNameLst>
                                      </p:cBhvr>
                                      <p:to>
                                        <p:strVal val="0.5"/>
                                      </p:to>
                                    </p:set>
                                    <p:animEffect filter="image" prLst="opacity: 0.5">
                                      <p:cBhvr rctx="IE">
                                        <p:cTn id="7" dur="indefinite"/>
                                        <p:tgtEl>
                                          <p:spTgt spid="80"/>
                                        </p:tgtEl>
                                      </p:cBhvr>
                                    </p:animEffec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4"/>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grpId="1" nodeType="withEffect">
                                  <p:stCondLst>
                                    <p:cond delay="0"/>
                                  </p:stCondLst>
                                  <p:iterate type="lt">
                                    <p:tmAbs val="0"/>
                                  </p:iterate>
                                  <p:childTnLst>
                                    <p:set>
                                      <p:cBhvr>
                                        <p:cTn id="17" dur="1" fill="hold">
                                          <p:stCondLst>
                                            <p:cond delay="0"/>
                                          </p:stCondLst>
                                        </p:cTn>
                                        <p:tgtEl>
                                          <p:spTgt spid="63"/>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135"/>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5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500" tmFilter="0, 0; .2, .5; .8, .5; 1, 0"/>
                                        <p:tgtEl>
                                          <p:spTgt spid="135"/>
                                        </p:tgtEl>
                                      </p:cBhvr>
                                    </p:animEffect>
                                    <p:animScale>
                                      <p:cBhvr>
                                        <p:cTn id="28" dur="250" autoRev="1" fill="hold"/>
                                        <p:tgtEl>
                                          <p:spTgt spid="135"/>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6"/>
                                        </p:tgtEl>
                                      </p:cBhvr>
                                    </p:animEffect>
                                    <p:animScale>
                                      <p:cBhvr>
                                        <p:cTn id="31" dur="250" autoRev="1" fill="hold"/>
                                        <p:tgtEl>
                                          <p:spTgt spid="56"/>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5"/>
                                        </p:tgtEl>
                                      </p:cBhvr>
                                    </p:animEffect>
                                    <p:animScale>
                                      <p:cBhvr>
                                        <p:cTn id="34" dur="250" autoRev="1" fill="hold"/>
                                        <p:tgtEl>
                                          <p:spTgt spid="5"/>
                                        </p:tgtEl>
                                      </p:cBhvr>
                                      <p:by x="105000" y="105000"/>
                                    </p:animScale>
                                  </p:childTnLst>
                                </p:cTn>
                              </p:par>
                              <p:par>
                                <p:cTn id="35" presetID="26" presetClass="emph" presetSubtype="0" fill="hold" nodeType="withEffect">
                                  <p:stCondLst>
                                    <p:cond delay="0"/>
                                  </p:stCondLst>
                                  <p:childTnLst>
                                    <p:animEffect transition="out" filter="fade">
                                      <p:cBhvr>
                                        <p:cTn id="36" dur="500" tmFilter="0, 0; .2, .5; .8, .5; 1, 0"/>
                                        <p:tgtEl>
                                          <p:spTgt spid="64"/>
                                        </p:tgtEl>
                                      </p:cBhvr>
                                    </p:animEffect>
                                    <p:animScale>
                                      <p:cBhvr>
                                        <p:cTn id="37" dur="250" autoRev="1" fill="hold"/>
                                        <p:tgtEl>
                                          <p:spTgt spid="64"/>
                                        </p:tgtEl>
                                      </p:cBhvr>
                                      <p:by x="105000" y="105000"/>
                                    </p:animScale>
                                  </p:childTnLst>
                                </p:cTn>
                              </p:par>
                              <p:par>
                                <p:cTn id="38" presetID="26" presetClass="emph" presetSubtype="0" fill="hold" grpId="0" nodeType="withEffect">
                                  <p:stCondLst>
                                    <p:cond delay="0"/>
                                  </p:stCondLst>
                                  <p:childTnLst>
                                    <p:animEffect transition="out" filter="fade">
                                      <p:cBhvr>
                                        <p:cTn id="39" dur="500" tmFilter="0, 0; .2, .5; .8, .5; 1, 0"/>
                                        <p:tgtEl>
                                          <p:spTgt spid="62"/>
                                        </p:tgtEl>
                                      </p:cBhvr>
                                    </p:animEffect>
                                    <p:animScale>
                                      <p:cBhvr>
                                        <p:cTn id="40" dur="250" autoRev="1" fill="hold"/>
                                        <p:tgtEl>
                                          <p:spTgt spid="62"/>
                                        </p:tgtEl>
                                      </p:cBhvr>
                                      <p:by x="105000" y="105000"/>
                                    </p:animScale>
                                  </p:childTnLst>
                                </p:cTn>
                              </p:par>
                            </p:childTnLst>
                          </p:cTn>
                        </p:par>
                        <p:par>
                          <p:cTn id="41" fill="hold">
                            <p:stCondLst>
                              <p:cond delay="500"/>
                            </p:stCondLst>
                            <p:childTnLst>
                              <p:par>
                                <p:cTn id="42" presetID="34" presetClass="emph" presetSubtype="0" fill="hold" grpId="0" nodeType="afterEffect">
                                  <p:stCondLst>
                                    <p:cond delay="0"/>
                                  </p:stCondLst>
                                  <p:iterate type="lt">
                                    <p:tmPct val="10000"/>
                                  </p:iterate>
                                  <p:childTnLst>
                                    <p:animMotion origin="layout" path="M 2.77556E-17 2.96296E-6 L 2.77556E-17 -0.07223 " pathEditMode="relative" rAng="0" ptsTypes="AA">
                                      <p:cBhvr>
                                        <p:cTn id="43" dur="250" accel="50000" decel="50000" autoRev="1" fill="hold">
                                          <p:stCondLst>
                                            <p:cond delay="0"/>
                                          </p:stCondLst>
                                        </p:cTn>
                                        <p:tgtEl>
                                          <p:spTgt spid="63"/>
                                        </p:tgtEl>
                                        <p:attrNameLst>
                                          <p:attrName>ppt_x</p:attrName>
                                          <p:attrName>ppt_y</p:attrName>
                                        </p:attrNameLst>
                                      </p:cBhvr>
                                      <p:rCtr x="0" y="-3611"/>
                                    </p:animMotion>
                                    <p:animRot by="1500000">
                                      <p:cBhvr>
                                        <p:cTn id="44" dur="125" fill="hold">
                                          <p:stCondLst>
                                            <p:cond delay="0"/>
                                          </p:stCondLst>
                                        </p:cTn>
                                        <p:tgtEl>
                                          <p:spTgt spid="63"/>
                                        </p:tgtEl>
                                        <p:attrNameLst>
                                          <p:attrName>r</p:attrName>
                                        </p:attrNameLst>
                                      </p:cBhvr>
                                    </p:animRot>
                                    <p:animRot by="-1500000">
                                      <p:cBhvr>
                                        <p:cTn id="45" dur="125" fill="hold">
                                          <p:stCondLst>
                                            <p:cond delay="125"/>
                                          </p:stCondLst>
                                        </p:cTn>
                                        <p:tgtEl>
                                          <p:spTgt spid="63"/>
                                        </p:tgtEl>
                                        <p:attrNameLst>
                                          <p:attrName>r</p:attrName>
                                        </p:attrNameLst>
                                      </p:cBhvr>
                                    </p:animRot>
                                    <p:animRot by="-1500000">
                                      <p:cBhvr>
                                        <p:cTn id="46" dur="125" fill="hold">
                                          <p:stCondLst>
                                            <p:cond delay="250"/>
                                          </p:stCondLst>
                                        </p:cTn>
                                        <p:tgtEl>
                                          <p:spTgt spid="63"/>
                                        </p:tgtEl>
                                        <p:attrNameLst>
                                          <p:attrName>r</p:attrName>
                                        </p:attrNameLst>
                                      </p:cBhvr>
                                    </p:animRot>
                                    <p:animRot by="1500000">
                                      <p:cBhvr>
                                        <p:cTn id="47" dur="125" fill="hold">
                                          <p:stCondLst>
                                            <p:cond delay="375"/>
                                          </p:stCondLst>
                                        </p:cTn>
                                        <p:tgtEl>
                                          <p:spTgt spid="6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63" grpId="0"/>
      <p:bldP spid="63" grpId="1"/>
      <p:bldP spid="135" grpId="0" animBg="1"/>
      <p:bldP spid="135" grpId="1" animBg="1"/>
      <p:bldP spid="62" grpId="0" animBg="1"/>
      <p:bldP spid="62" grpId="1" animBg="1"/>
      <p:bldP spid="56" grpId="0"/>
      <p:bldP spid="5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0" descr="1"/>
          <p:cNvPicPr>
            <a:picLocks noChangeAspect="1" noChangeArrowheads="1"/>
          </p:cNvPicPr>
          <p:nvPr/>
        </p:nvPicPr>
        <p:blipFill>
          <a:blip r:embed="rId2" cstate="email">
            <a:lum bright="-6000" contrast="24000"/>
            <a:extLst>
              <a:ext uri="{28A0092B-C50C-407E-A947-70E740481C1C}">
                <a14:useLocalDpi xmlns:a14="http://schemas.microsoft.com/office/drawing/2010/main" val="0"/>
              </a:ext>
            </a:extLst>
          </a:blip>
          <a:srcRect/>
          <a:stretch>
            <a:fillRect/>
          </a:stretch>
        </p:blipFill>
        <p:spPr bwMode="auto">
          <a:xfrm>
            <a:off x="10292203" y="5576320"/>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905067" y="5706475"/>
            <a:ext cx="800805"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14</a:t>
            </a:r>
            <a:endParaRPr lang="fr-FR" sz="4000" b="1" dirty="0">
              <a:solidFill>
                <a:prstClr val="black"/>
              </a:solidFill>
              <a:latin typeface="Times New Roman" panose="02020603050405020304" pitchFamily="18" charset="0"/>
              <a:cs typeface="Times New Roman" panose="02020603050405020304" pitchFamily="18" charset="0"/>
            </a:endParaRP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0153" y="268939"/>
            <a:ext cx="1295719" cy="1403696"/>
          </a:xfrm>
          <a:prstGeom prst="rect">
            <a:avLst/>
          </a:prstGeom>
        </p:spPr>
      </p:pic>
      <p:grpSp>
        <p:nvGrpSpPr>
          <p:cNvPr id="68" name="Group 67">
            <a:extLst>
              <a:ext uri="{FF2B5EF4-FFF2-40B4-BE49-F238E27FC236}">
                <a16:creationId xmlns="" xmlns:a16="http://schemas.microsoft.com/office/drawing/2014/main" xmlns:lc="http://schemas.openxmlformats.org/drawingml/2006/lockedCanvas" id="{F4721FE7-8B9D-4AF6-8DBD-CAB7C146E488}"/>
              </a:ext>
            </a:extLst>
          </p:cNvPr>
          <p:cNvGrpSpPr/>
          <p:nvPr/>
        </p:nvGrpSpPr>
        <p:grpSpPr>
          <a:xfrm>
            <a:off x="2441254" y="2786856"/>
            <a:ext cx="2406978" cy="1857180"/>
            <a:chOff x="1009650" y="2102584"/>
            <a:chExt cx="3678465" cy="2838234"/>
          </a:xfrm>
          <a:solidFill>
            <a:schemeClr val="accent1"/>
          </a:solidFill>
        </p:grpSpPr>
        <p:sp>
          <p:nvSpPr>
            <p:cNvPr id="69" name="Block Arc 68">
              <a:extLst>
                <a:ext uri="{FF2B5EF4-FFF2-40B4-BE49-F238E27FC236}">
                  <a16:creationId xmlns="" xmlns:a16="http://schemas.microsoft.com/office/drawing/2014/main" xmlns:lc="http://schemas.openxmlformats.org/drawingml/2006/lockedCanvas" id="{C6514EBA-5706-4E9B-8CD6-D5F040CAD4D8}"/>
                </a:ext>
              </a:extLst>
            </p:cNvPr>
            <p:cNvSpPr/>
            <p:nvPr/>
          </p:nvSpPr>
          <p:spPr>
            <a:xfrm>
              <a:off x="1009650" y="2102584"/>
              <a:ext cx="2838234" cy="2838234"/>
            </a:xfrm>
            <a:prstGeom prst="blockArc">
              <a:avLst>
                <a:gd name="adj1" fmla="val 21570102"/>
                <a:gd name="adj2" fmla="val 17581411"/>
                <a:gd name="adj3" fmla="val 105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70" name="Arrow: Right 5">
              <a:extLst>
                <a:ext uri="{FF2B5EF4-FFF2-40B4-BE49-F238E27FC236}">
                  <a16:creationId xmlns="" xmlns:a16="http://schemas.microsoft.com/office/drawing/2014/main" xmlns:lc="http://schemas.openxmlformats.org/drawingml/2006/lockedCanvas" id="{B94E1E0F-28A0-4214-99F9-3E2767B35EF6}"/>
                </a:ext>
              </a:extLst>
            </p:cNvPr>
            <p:cNvSpPr/>
            <p:nvPr/>
          </p:nvSpPr>
          <p:spPr>
            <a:xfrm>
              <a:off x="3541486" y="3216901"/>
              <a:ext cx="1146629" cy="609600"/>
            </a:xfrm>
            <a:prstGeom prst="rightArrow">
              <a:avLst>
                <a:gd name="adj1" fmla="val 50000"/>
                <a:gd name="adj2" fmla="val 738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71" name="Group 70">
            <a:extLst>
              <a:ext uri="{FF2B5EF4-FFF2-40B4-BE49-F238E27FC236}">
                <a16:creationId xmlns="" xmlns:a16="http://schemas.microsoft.com/office/drawing/2014/main" xmlns:lc="http://schemas.openxmlformats.org/drawingml/2006/lockedCanvas" id="{23646EC1-D36E-4FC3-8DE3-B3C4BC20AD9C}"/>
              </a:ext>
            </a:extLst>
          </p:cNvPr>
          <p:cNvGrpSpPr/>
          <p:nvPr/>
        </p:nvGrpSpPr>
        <p:grpSpPr>
          <a:xfrm>
            <a:off x="5039311" y="2786856"/>
            <a:ext cx="2406978" cy="1857180"/>
            <a:chOff x="1009650" y="2102584"/>
            <a:chExt cx="3678465" cy="2838234"/>
          </a:xfrm>
          <a:solidFill>
            <a:schemeClr val="accent2"/>
          </a:solidFill>
        </p:grpSpPr>
        <p:sp>
          <p:nvSpPr>
            <p:cNvPr id="72" name="Block Arc 71">
              <a:extLst>
                <a:ext uri="{FF2B5EF4-FFF2-40B4-BE49-F238E27FC236}">
                  <a16:creationId xmlns="" xmlns:a16="http://schemas.microsoft.com/office/drawing/2014/main" xmlns:lc="http://schemas.openxmlformats.org/drawingml/2006/lockedCanvas" id="{AC40380F-E537-4F4C-9AB9-8A921ADAC0AA}"/>
                </a:ext>
              </a:extLst>
            </p:cNvPr>
            <p:cNvSpPr/>
            <p:nvPr/>
          </p:nvSpPr>
          <p:spPr>
            <a:xfrm>
              <a:off x="1009650" y="2102584"/>
              <a:ext cx="2838234" cy="2838234"/>
            </a:xfrm>
            <a:prstGeom prst="blockArc">
              <a:avLst>
                <a:gd name="adj1" fmla="val 21570102"/>
                <a:gd name="adj2" fmla="val 17581411"/>
                <a:gd name="adj3" fmla="val 105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3" name="Arrow: Right 11">
              <a:extLst>
                <a:ext uri="{FF2B5EF4-FFF2-40B4-BE49-F238E27FC236}">
                  <a16:creationId xmlns="" xmlns:a16="http://schemas.microsoft.com/office/drawing/2014/main" xmlns:lc="http://schemas.openxmlformats.org/drawingml/2006/lockedCanvas" id="{66F66D54-EC7C-4533-BF01-124E786F8935}"/>
                </a:ext>
              </a:extLst>
            </p:cNvPr>
            <p:cNvSpPr/>
            <p:nvPr/>
          </p:nvSpPr>
          <p:spPr>
            <a:xfrm>
              <a:off x="3541486" y="3216901"/>
              <a:ext cx="1146629" cy="609600"/>
            </a:xfrm>
            <a:prstGeom prst="rightArrow">
              <a:avLst>
                <a:gd name="adj1" fmla="val 50000"/>
                <a:gd name="adj2" fmla="val 738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77" name="Block Arc 76">
            <a:extLst>
              <a:ext uri="{FF2B5EF4-FFF2-40B4-BE49-F238E27FC236}">
                <a16:creationId xmlns="" xmlns:a16="http://schemas.microsoft.com/office/drawing/2014/main" xmlns:lc="http://schemas.openxmlformats.org/drawingml/2006/lockedCanvas" id="{94ACC1F5-A3C5-4C33-A6AC-85E1B631DC5C}"/>
              </a:ext>
            </a:extLst>
          </p:cNvPr>
          <p:cNvSpPr/>
          <p:nvPr/>
        </p:nvSpPr>
        <p:spPr>
          <a:xfrm>
            <a:off x="7823707" y="2860504"/>
            <a:ext cx="1857179" cy="1857180"/>
          </a:xfrm>
          <a:prstGeom prst="blockArc">
            <a:avLst>
              <a:gd name="adj1" fmla="val 17592716"/>
              <a:gd name="adj2" fmla="val 17581411"/>
              <a:gd name="adj3" fmla="val 105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8" name="TextBox 18">
            <a:extLst>
              <a:ext uri="{FF2B5EF4-FFF2-40B4-BE49-F238E27FC236}">
                <a16:creationId xmlns="" xmlns:a16="http://schemas.microsoft.com/office/drawing/2014/main" xmlns:lc="http://schemas.openxmlformats.org/drawingml/2006/lockedCanvas" id="{53048EC2-07B4-4E3A-BD90-A648C2D67BC5}"/>
              </a:ext>
            </a:extLst>
          </p:cNvPr>
          <p:cNvSpPr txBox="1"/>
          <p:nvPr/>
        </p:nvSpPr>
        <p:spPr>
          <a:xfrm>
            <a:off x="2441254" y="3053726"/>
            <a:ext cx="1767955" cy="132343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8000" b="1" i="0" u="none" strike="noStrike" kern="1200" normalizeH="0" baseline="0" noProof="0" dirty="0">
                <a:ln w="28575">
                  <a:solidFill>
                    <a:schemeClr val="tx1">
                      <a:lumMod val="95000"/>
                      <a:lumOff val="5000"/>
                    </a:schemeClr>
                  </a:solidFill>
                </a:ln>
                <a:solidFill>
                  <a:schemeClr val="accent3"/>
                </a:solidFill>
                <a:uLnTx/>
                <a:uFillTx/>
                <a:latin typeface="Open Sans" panose="020B0606030504020204" pitchFamily="34" charset="0"/>
              </a:rPr>
              <a:t>1</a:t>
            </a:r>
            <a:endParaRPr kumimoji="0" lang="en-GB" sz="8000" b="1" i="0" u="none" strike="noStrike" kern="1200" normalizeH="0" baseline="0" noProof="0" dirty="0">
              <a:ln w="28575">
                <a:solidFill>
                  <a:schemeClr val="tx1">
                    <a:lumMod val="95000"/>
                    <a:lumOff val="5000"/>
                  </a:schemeClr>
                </a:solidFill>
              </a:ln>
              <a:solidFill>
                <a:schemeClr val="accent3"/>
              </a:solidFill>
              <a:uLnTx/>
              <a:uFillTx/>
              <a:latin typeface="Noto Sans" panose="020B0502040504020204" pitchFamily="34"/>
              <a:ea typeface="Noto Sans" panose="020B0502040504020204" pitchFamily="34"/>
              <a:cs typeface="Noto Sans" panose="020B0502040504020204" pitchFamily="34"/>
            </a:endParaRPr>
          </a:p>
        </p:txBody>
      </p:sp>
      <p:sp>
        <p:nvSpPr>
          <p:cNvPr id="79" name="TextBox 19">
            <a:extLst>
              <a:ext uri="{FF2B5EF4-FFF2-40B4-BE49-F238E27FC236}">
                <a16:creationId xmlns="" xmlns:a16="http://schemas.microsoft.com/office/drawing/2014/main" xmlns:lc="http://schemas.openxmlformats.org/drawingml/2006/lockedCanvas" id="{2519AA31-A72C-402B-9C5D-6E43BA902285}"/>
              </a:ext>
            </a:extLst>
          </p:cNvPr>
          <p:cNvSpPr txBox="1"/>
          <p:nvPr/>
        </p:nvSpPr>
        <p:spPr>
          <a:xfrm>
            <a:off x="5068340" y="3053726"/>
            <a:ext cx="1767955" cy="132343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0" b="1" dirty="0">
                <a:ln w="28575">
                  <a:solidFill>
                    <a:schemeClr val="tx1">
                      <a:lumMod val="95000"/>
                      <a:lumOff val="5000"/>
                    </a:schemeClr>
                  </a:solidFill>
                </a:ln>
                <a:solidFill>
                  <a:schemeClr val="accent3"/>
                </a:solidFill>
                <a:latin typeface="Open Sans" panose="020B0606030504020204" pitchFamily="34" charset="0"/>
              </a:rPr>
              <a:t>2</a:t>
            </a:r>
            <a:endParaRPr lang="en-GB" sz="8000" b="1" dirty="0">
              <a:ln w="28575">
                <a:solidFill>
                  <a:schemeClr val="tx1">
                    <a:lumMod val="95000"/>
                    <a:lumOff val="5000"/>
                  </a:schemeClr>
                </a:solidFill>
              </a:ln>
              <a:solidFill>
                <a:schemeClr val="accent3"/>
              </a:solidFill>
              <a:latin typeface="Open Sans" panose="020B0606030504020204" pitchFamily="34" charset="0"/>
            </a:endParaRPr>
          </a:p>
        </p:txBody>
      </p:sp>
      <p:sp>
        <p:nvSpPr>
          <p:cNvPr id="81" name="TextBox 21">
            <a:extLst>
              <a:ext uri="{FF2B5EF4-FFF2-40B4-BE49-F238E27FC236}">
                <a16:creationId xmlns="" xmlns:a16="http://schemas.microsoft.com/office/drawing/2014/main" xmlns:lc="http://schemas.openxmlformats.org/drawingml/2006/lockedCanvas" id="{F9F4AE0D-3187-42E0-A2F0-E23013DCFBA5}"/>
              </a:ext>
            </a:extLst>
          </p:cNvPr>
          <p:cNvSpPr txBox="1"/>
          <p:nvPr/>
        </p:nvSpPr>
        <p:spPr>
          <a:xfrm>
            <a:off x="7867250" y="3127374"/>
            <a:ext cx="1767955" cy="132343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0" b="1" dirty="0" smtClean="0">
                <a:ln w="28575">
                  <a:solidFill>
                    <a:schemeClr val="tx1">
                      <a:lumMod val="95000"/>
                      <a:lumOff val="5000"/>
                    </a:schemeClr>
                  </a:solidFill>
                </a:ln>
                <a:solidFill>
                  <a:schemeClr val="accent3"/>
                </a:solidFill>
                <a:latin typeface="Open Sans" panose="020B0606030504020204" pitchFamily="34" charset="0"/>
              </a:rPr>
              <a:t>3</a:t>
            </a:r>
            <a:endParaRPr lang="en-GB" sz="8000" b="1" dirty="0">
              <a:ln w="28575">
                <a:solidFill>
                  <a:schemeClr val="tx1">
                    <a:lumMod val="95000"/>
                    <a:lumOff val="5000"/>
                  </a:schemeClr>
                </a:solidFill>
              </a:ln>
              <a:solidFill>
                <a:schemeClr val="accent3"/>
              </a:solidFill>
              <a:latin typeface="Open Sans" panose="020B0606030504020204" pitchFamily="34" charset="0"/>
            </a:endParaRPr>
          </a:p>
        </p:txBody>
      </p:sp>
      <p:sp>
        <p:nvSpPr>
          <p:cNvPr id="82" name="TextBox 29">
            <a:extLst>
              <a:ext uri="{FF2B5EF4-FFF2-40B4-BE49-F238E27FC236}">
                <a16:creationId xmlns="" xmlns:a16="http://schemas.microsoft.com/office/drawing/2014/main" xmlns:lc="http://schemas.openxmlformats.org/drawingml/2006/lockedCanvas" id="{C0F300C6-5573-4817-82BD-0FCE6C5FCA28}"/>
              </a:ext>
            </a:extLst>
          </p:cNvPr>
          <p:cNvSpPr txBox="1"/>
          <p:nvPr/>
        </p:nvSpPr>
        <p:spPr>
          <a:xfrm>
            <a:off x="4674739" y="5106311"/>
            <a:ext cx="2573719"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800" b="1" dirty="0">
                <a:ln w="19050">
                  <a:solidFill>
                    <a:schemeClr val="tx1">
                      <a:lumMod val="95000"/>
                      <a:lumOff val="5000"/>
                    </a:schemeClr>
                  </a:solidFill>
                </a:ln>
                <a:solidFill>
                  <a:schemeClr val="accent3"/>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Protocoles de communication</a:t>
            </a:r>
          </a:p>
        </p:txBody>
      </p:sp>
      <p:sp>
        <p:nvSpPr>
          <p:cNvPr id="84" name="TextBox 83"/>
          <p:cNvSpPr txBox="1"/>
          <p:nvPr/>
        </p:nvSpPr>
        <p:spPr>
          <a:xfrm>
            <a:off x="2204020" y="5069813"/>
            <a:ext cx="2269067" cy="954107"/>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2800" b="1" dirty="0">
                <a:ln w="19050">
                  <a:solidFill>
                    <a:schemeClr val="tx1">
                      <a:lumMod val="95000"/>
                      <a:lumOff val="5000"/>
                    </a:schemeClr>
                  </a:solidFill>
                </a:ln>
                <a:solidFill>
                  <a:schemeClr val="accent3"/>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Conception du serveur </a:t>
            </a:r>
          </a:p>
        </p:txBody>
      </p:sp>
      <p:sp>
        <p:nvSpPr>
          <p:cNvPr id="85" name="TextBox 84"/>
          <p:cNvSpPr txBox="1"/>
          <p:nvPr/>
        </p:nvSpPr>
        <p:spPr>
          <a:xfrm>
            <a:off x="7688915" y="5069813"/>
            <a:ext cx="2296856" cy="954107"/>
          </a:xfrm>
          <a:prstGeom prst="rect">
            <a:avLst/>
          </a:prstGeom>
          <a:noFill/>
        </p:spPr>
        <p:txBody>
          <a:bodyPr wrap="square" rtlCol="0">
            <a:spAutoFit/>
          </a:bodyPr>
          <a:lstStyle/>
          <a:p>
            <a:pPr algn="ctr"/>
            <a:r>
              <a:rPr lang="fr-FR" sz="2800" b="1" dirty="0">
                <a:ln w="19050">
                  <a:solidFill>
                    <a:schemeClr val="tx1">
                      <a:lumMod val="95000"/>
                      <a:lumOff val="5000"/>
                    </a:schemeClr>
                  </a:solidFill>
                </a:ln>
                <a:solidFill>
                  <a:schemeClr val="accent3"/>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Test automatique </a:t>
            </a:r>
          </a:p>
        </p:txBody>
      </p:sp>
      <p:sp>
        <p:nvSpPr>
          <p:cNvPr id="25" name="ZoneTexte 53"/>
          <p:cNvSpPr txBox="1"/>
          <p:nvPr/>
        </p:nvSpPr>
        <p:spPr>
          <a:xfrm>
            <a:off x="2212646" y="82137"/>
            <a:ext cx="7952263"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26" name="ZoneTexte 4"/>
          <p:cNvSpPr txBox="1"/>
          <p:nvPr/>
        </p:nvSpPr>
        <p:spPr>
          <a:xfrm>
            <a:off x="282246" y="1554551"/>
            <a:ext cx="3860800" cy="67961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3600" b="1" dirty="0" smtClean="0">
                <a:solidFill>
                  <a:srgbClr val="0070C0"/>
                </a:solidFill>
                <a:effectLst>
                  <a:reflection blurRad="6350" stA="55000" endA="300" endPos="45500" dir="5400000" sy="-100000" algn="bl" rotWithShape="0"/>
                </a:effectLst>
                <a:latin typeface="Times New Roman" pitchFamily="18" charset="0"/>
                <a:cs typeface="Times New Roman" pitchFamily="18" charset="0"/>
              </a:rPr>
              <a:t>Serveur python</a:t>
            </a:r>
            <a:endParaRPr lang="fr-FR" sz="3600" b="1" dirty="0">
              <a:solidFill>
                <a:srgbClr val="5B9BD5">
                  <a:lumMod val="75000"/>
                </a:srgbClr>
              </a:solidFill>
              <a:effectLst>
                <a:reflection blurRad="6350" stA="55000" endA="300" endPos="45500" dir="5400000" sy="-10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136542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25"/>
                                        </p:tgtEl>
                                        <p:attrNameLst>
                                          <p:attrName>style.opacity</p:attrName>
                                        </p:attrNameLst>
                                      </p:cBhvr>
                                      <p:to>
                                        <p:strVal val="0.5"/>
                                      </p:to>
                                    </p:set>
                                    <p:animEffect filter="image" prLst="opacity: 0.5">
                                      <p:cBhvr rctx="IE">
                                        <p:cTn id="7" dur="indefinite"/>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par>
                                <p:cTn id="13" presetID="22" presetClass="entr" presetSubtype="8"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wipe(left)">
                                      <p:cBhvr>
                                        <p:cTn id="24" dur="500"/>
                                        <p:tgtEl>
                                          <p:spTgt spid="79"/>
                                        </p:tgtEl>
                                      </p:cBhvr>
                                    </p:animEffect>
                                  </p:childTnLst>
                                </p:cTn>
                              </p:par>
                              <p:par>
                                <p:cTn id="25" presetID="22" presetClass="entr" presetSubtype="8"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left)">
                                      <p:cBhvr>
                                        <p:cTn id="36" dur="500"/>
                                        <p:tgtEl>
                                          <p:spTgt spid="7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left)">
                                      <p:cBhvr>
                                        <p:cTn id="39" dur="500"/>
                                        <p:tgtEl>
                                          <p:spTgt spid="8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1" grpId="0"/>
      <p:bldP spid="82" grpId="0"/>
      <p:bldP spid="84" grpId="0"/>
      <p:bldP spid="85"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38732" y="982549"/>
            <a:ext cx="3230342" cy="80272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44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Conception</a:t>
            </a:r>
            <a:endParaRPr lang="fr-FR" sz="5400" b="1" dirty="0">
              <a:solidFill>
                <a:srgbClr val="4F81BD">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2216" y="125014"/>
            <a:ext cx="1133005" cy="1258895"/>
          </a:xfrm>
          <a:prstGeom prst="rect">
            <a:avLst/>
          </a:prstGeom>
        </p:spPr>
      </p:pic>
      <p:sp>
        <p:nvSpPr>
          <p:cNvPr id="8" name="Rounded Rectangle 7"/>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p:cNvSpPr txBox="1"/>
          <p:nvPr/>
        </p:nvSpPr>
        <p:spPr>
          <a:xfrm>
            <a:off x="4738388" y="3267322"/>
            <a:ext cx="3174047" cy="954107"/>
          </a:xfrm>
          <a:prstGeom prst="rect">
            <a:avLst/>
          </a:prstGeom>
          <a:noFill/>
        </p:spPr>
        <p:txBody>
          <a:bodyPr wrap="square" rtlCol="0">
            <a:spAutoFit/>
          </a:bodyPr>
          <a:lstStyle/>
          <a:p>
            <a:pPr algn="ctr"/>
            <a:r>
              <a:rPr lang="fr-FR" sz="2800" b="1" i="1" dirty="0" smtClean="0">
                <a:latin typeface="Times New Roman" panose="02020603050405020304" pitchFamily="18" charset="0"/>
                <a:cs typeface="Times New Roman" panose="02020603050405020304" pitchFamily="18" charset="0"/>
              </a:rPr>
              <a:t>Diagramme de cas d’utilisation</a:t>
            </a:r>
            <a:endParaRPr lang="fr-FR" sz="2800" b="1" i="1" dirty="0">
              <a:latin typeface="Times New Roman" panose="02020603050405020304" pitchFamily="18" charset="0"/>
              <a:cs typeface="Times New Roman" panose="02020603050405020304" pitchFamily="18" charset="0"/>
            </a:endParaRPr>
          </a:p>
        </p:txBody>
      </p:sp>
      <p:pic>
        <p:nvPicPr>
          <p:cNvPr id="9"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953113" y="5728662"/>
            <a:ext cx="897008"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15</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13"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pic>
        <p:nvPicPr>
          <p:cNvPr id="11" name="Picture 10"/>
          <p:cNvPicPr/>
          <p:nvPr/>
        </p:nvPicPr>
        <p:blipFill>
          <a:blip r:embed="rId5"/>
          <a:stretch>
            <a:fillRect/>
          </a:stretch>
        </p:blipFill>
        <p:spPr>
          <a:xfrm>
            <a:off x="3580867" y="1621776"/>
            <a:ext cx="7345948" cy="4925908"/>
          </a:xfrm>
          <a:prstGeom prst="rect">
            <a:avLst/>
          </a:prstGeom>
        </p:spPr>
      </p:pic>
    </p:spTree>
    <p:extLst>
      <p:ext uri="{BB962C8B-B14F-4D97-AF65-F5344CB8AC3E}">
        <p14:creationId xmlns:p14="http://schemas.microsoft.com/office/powerpoint/2010/main" val="249206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13"/>
                                        </p:tgtEl>
                                        <p:attrNameLst>
                                          <p:attrName>style.opacity</p:attrName>
                                        </p:attrNameLst>
                                      </p:cBhvr>
                                      <p:to>
                                        <p:strVal val="0.5"/>
                                      </p:to>
                                    </p:set>
                                    <p:animEffect filter="image" prLst="opacity: 0.5">
                                      <p:cBhvr rctx="IE">
                                        <p:cTn id="7" dur="indefinite"/>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35" presetClass="path" presetSubtype="0" accel="50000" decel="50000" fill="hold" grpId="1" nodeType="clickEffect">
                                  <p:stCondLst>
                                    <p:cond delay="0"/>
                                  </p:stCondLst>
                                  <p:childTnLst>
                                    <p:animMotion origin="layout" path="M 0 -3.33333E-6 L -0.37734 0.00718 " pathEditMode="relative" rAng="0" ptsTypes="AA">
                                      <p:cBhvr>
                                        <p:cTn id="23" dur="2000" fill="hold"/>
                                        <p:tgtEl>
                                          <p:spTgt spid="2"/>
                                        </p:tgtEl>
                                        <p:attrNameLst>
                                          <p:attrName>ppt_x</p:attrName>
                                          <p:attrName>ppt_y</p:attrName>
                                        </p:attrNameLst>
                                      </p:cBhvr>
                                      <p:rCtr x="-18867" y="347"/>
                                    </p:animMotion>
                                  </p:childTnLst>
                                </p:cTn>
                              </p:par>
                            </p:childTnLst>
                          </p:cTn>
                        </p:par>
                        <p:par>
                          <p:cTn id="24" fill="hold">
                            <p:stCondLst>
                              <p:cond delay="2000"/>
                            </p:stCondLst>
                            <p:childTnLst>
                              <p:par>
                                <p:cTn id="25" presetID="50" presetClass="entr" presetSubtype="0" decel="10000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3"/>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 grpId="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pic>
        <p:nvPicPr>
          <p:cNvPr id="4" name="Picture 3"/>
          <p:cNvPicPr/>
          <p:nvPr/>
        </p:nvPicPr>
        <p:blipFill rotWithShape="1">
          <a:blip r:embed="rId3"/>
          <a:srcRect l="1941" t="1139" r="1780"/>
          <a:stretch/>
        </p:blipFill>
        <p:spPr bwMode="auto">
          <a:xfrm>
            <a:off x="2663197" y="106053"/>
            <a:ext cx="9160626" cy="6741622"/>
          </a:xfrm>
          <a:prstGeom prst="rect">
            <a:avLst/>
          </a:prstGeom>
          <a:ln>
            <a:noFill/>
          </a:ln>
          <a:extLst>
            <a:ext uri="{53640926-AAD7-44D8-BBD7-CCE9431645EC}">
              <a14:shadowObscured xmlns:a14="http://schemas.microsoft.com/office/drawing/2010/main"/>
            </a:ext>
          </a:extLst>
        </p:spPr>
      </p:pic>
      <p:sp>
        <p:nvSpPr>
          <p:cNvPr id="3" name="Rounded Rectangle 2"/>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040533" y="5706475"/>
            <a:ext cx="783290"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16</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5126106" y="2822394"/>
            <a:ext cx="3174047" cy="1815882"/>
          </a:xfrm>
          <a:prstGeom prst="rect">
            <a:avLst/>
          </a:prstGeom>
          <a:noFill/>
        </p:spPr>
        <p:txBody>
          <a:bodyPr wrap="square" rtlCol="0">
            <a:spAutoFit/>
          </a:bodyPr>
          <a:lstStyle/>
          <a:p>
            <a:pPr algn="ctr"/>
            <a:r>
              <a:rPr lang="fr-FR" sz="2800" b="1" i="1" dirty="0">
                <a:latin typeface="Times New Roman" panose="02020603050405020304" pitchFamily="18" charset="0"/>
                <a:cs typeface="Times New Roman" panose="02020603050405020304" pitchFamily="18" charset="0"/>
              </a:rPr>
              <a:t>Diagramme de </a:t>
            </a:r>
            <a:r>
              <a:rPr lang="fr-FR" sz="2800" b="1" i="1" dirty="0" smtClean="0">
                <a:latin typeface="Times New Roman" panose="02020603050405020304" pitchFamily="18" charset="0"/>
                <a:cs typeface="Times New Roman" panose="02020603050405020304" pitchFamily="18" charset="0"/>
              </a:rPr>
              <a:t>séquence : Login </a:t>
            </a:r>
            <a:r>
              <a:rPr lang="fr-FR" sz="2800" b="1" i="1" dirty="0">
                <a:latin typeface="Times New Roman" panose="02020603050405020304" pitchFamily="18" charset="0"/>
                <a:cs typeface="Times New Roman" panose="02020603050405020304" pitchFamily="18" charset="0"/>
              </a:rPr>
              <a:t>et Insertion de la carte </a:t>
            </a:r>
          </a:p>
          <a:p>
            <a:pPr algn="ctr"/>
            <a:endParaRPr lang="fr-FR" sz="2800" b="1" i="1" dirty="0">
              <a:latin typeface="Times New Roman" panose="02020603050405020304" pitchFamily="18" charset="0"/>
              <a:cs typeface="Times New Roman" panose="02020603050405020304" pitchFamily="18" charset="0"/>
            </a:endParaRPr>
          </a:p>
        </p:txBody>
      </p:sp>
      <p:sp>
        <p:nvSpPr>
          <p:cNvPr id="2" name="Oval 1"/>
          <p:cNvSpPr/>
          <p:nvPr/>
        </p:nvSpPr>
        <p:spPr>
          <a:xfrm>
            <a:off x="3005559" y="799282"/>
            <a:ext cx="2876203" cy="1147156"/>
          </a:xfrm>
          <a:prstGeom prst="ellipse">
            <a:avLst/>
          </a:prstGeom>
          <a:noFill/>
          <a:ln w="28575">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9" name="Oval 8"/>
          <p:cNvSpPr/>
          <p:nvPr/>
        </p:nvSpPr>
        <p:spPr>
          <a:xfrm>
            <a:off x="7165572" y="1225534"/>
            <a:ext cx="3008852" cy="1999804"/>
          </a:xfrm>
          <a:prstGeom prst="ellipse">
            <a:avLst/>
          </a:prstGeom>
          <a:noFill/>
          <a:ln w="28575">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1" name="Oval 10"/>
          <p:cNvSpPr/>
          <p:nvPr/>
        </p:nvSpPr>
        <p:spPr>
          <a:xfrm>
            <a:off x="5612816" y="2464723"/>
            <a:ext cx="6114363" cy="2531225"/>
          </a:xfrm>
          <a:prstGeom prst="ellipse">
            <a:avLst/>
          </a:prstGeom>
          <a:noFill/>
          <a:ln w="28575">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2" name="Oval 11"/>
          <p:cNvSpPr/>
          <p:nvPr/>
        </p:nvSpPr>
        <p:spPr>
          <a:xfrm>
            <a:off x="3208006" y="3730335"/>
            <a:ext cx="3008852" cy="1999804"/>
          </a:xfrm>
          <a:prstGeom prst="ellipse">
            <a:avLst/>
          </a:prstGeom>
          <a:noFill/>
          <a:ln w="28575">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3" name="Oval 12"/>
          <p:cNvSpPr/>
          <p:nvPr/>
        </p:nvSpPr>
        <p:spPr>
          <a:xfrm>
            <a:off x="5133018" y="5010495"/>
            <a:ext cx="5690637" cy="1819871"/>
          </a:xfrm>
          <a:prstGeom prst="ellipse">
            <a:avLst/>
          </a:prstGeom>
          <a:noFill/>
          <a:ln w="28575">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4" name="ZoneTexte 4"/>
          <p:cNvSpPr txBox="1"/>
          <p:nvPr/>
        </p:nvSpPr>
        <p:spPr>
          <a:xfrm>
            <a:off x="104310" y="951431"/>
            <a:ext cx="3230342" cy="80272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44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Conception</a:t>
            </a:r>
            <a:endParaRPr lang="fr-FR" sz="5400" b="1" dirty="0">
              <a:solidFill>
                <a:srgbClr val="4F81BD">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sp>
        <p:nvSpPr>
          <p:cNvPr id="8" name="Rectangle 7"/>
          <p:cNvSpPr/>
          <p:nvPr/>
        </p:nvSpPr>
        <p:spPr>
          <a:xfrm>
            <a:off x="2663197" y="116378"/>
            <a:ext cx="1399137" cy="835053"/>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4712432" y="116378"/>
            <a:ext cx="1399137" cy="835053"/>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6632981" y="106053"/>
            <a:ext cx="1807668" cy="835053"/>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8962061" y="106053"/>
            <a:ext cx="1380993" cy="835053"/>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2345611" y="2820464"/>
            <a:ext cx="9639922" cy="3993296"/>
          </a:xfrm>
          <a:prstGeom prst="rect">
            <a:avLst/>
          </a:prstGeom>
          <a:noFill/>
          <a:ln w="28575">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4524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16"/>
                                        </p:tgtEl>
                                        <p:attrNameLst>
                                          <p:attrName>style.opacity</p:attrName>
                                        </p:attrNameLst>
                                      </p:cBhvr>
                                      <p:to>
                                        <p:strVal val="0.5"/>
                                      </p:to>
                                    </p:set>
                                    <p:animEffect filter="image" prLst="opacity: 0.5">
                                      <p:cBhvr rctx="IE">
                                        <p:cTn id="7" dur="indefinite"/>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grpId="1" nodeType="clickEffect">
                                  <p:stCondLst>
                                    <p:cond delay="0"/>
                                  </p:stCondLst>
                                  <p:childTnLst>
                                    <p:animMotion origin="layout" path="M -8.33333E-7 -1.48148E-6 L -0.4112 0.02199 " pathEditMode="relative" rAng="0" ptsTypes="AA">
                                      <p:cBhvr>
                                        <p:cTn id="15" dur="2000" fill="hold"/>
                                        <p:tgtEl>
                                          <p:spTgt spid="7"/>
                                        </p:tgtEl>
                                        <p:attrNameLst>
                                          <p:attrName>ppt_x</p:attrName>
                                          <p:attrName>ppt_y</p:attrName>
                                        </p:attrNameLst>
                                      </p:cBhvr>
                                      <p:rCtr x="-20560" y="1088"/>
                                    </p:animMotion>
                                  </p:childTnLst>
                                </p:cTn>
                              </p:par>
                            </p:childTnLst>
                          </p:cTn>
                        </p:par>
                        <p:par>
                          <p:cTn id="16" fill="hold">
                            <p:stCondLst>
                              <p:cond delay="2000"/>
                            </p:stCondLst>
                            <p:childTnLst>
                              <p:par>
                                <p:cTn id="17" presetID="50" presetClass="entr" presetSubtype="0" decel="10000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3"/>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8"/>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5"/>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7"/>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8"/>
                                        </p:tgtEl>
                                        <p:attrNameLst>
                                          <p:attrName>style.visibility</p:attrName>
                                        </p:attrNameLst>
                                      </p:cBhvr>
                                      <p:to>
                                        <p:strVal val="hidden"/>
                                      </p:to>
                                    </p:set>
                                  </p:childTnLst>
                                </p:cTn>
                              </p:par>
                              <p:par>
                                <p:cTn id="52" presetID="6" presetClass="entr" presetSubtype="16"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circle(in)">
                                      <p:cBhvr>
                                        <p:cTn id="54" dur="20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
                                        </p:tgtEl>
                                        <p:attrNameLst>
                                          <p:attrName>style.visibility</p:attrName>
                                        </p:attrNameLst>
                                      </p:cBhvr>
                                      <p:to>
                                        <p:strVal val="hidden"/>
                                      </p:to>
                                    </p:set>
                                  </p:childTnLst>
                                </p:cTn>
                              </p:par>
                              <p:par>
                                <p:cTn id="59" presetID="6" presetClass="entr" presetSubtype="16"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circle(in)">
                                      <p:cBhvr>
                                        <p:cTn id="61" dur="20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9"/>
                                        </p:tgtEl>
                                        <p:attrNameLst>
                                          <p:attrName>style.visibility</p:attrName>
                                        </p:attrNameLst>
                                      </p:cBhvr>
                                      <p:to>
                                        <p:strVal val="hidden"/>
                                      </p:to>
                                    </p:set>
                                  </p:childTnLst>
                                </p:cTn>
                              </p:par>
                              <p:par>
                                <p:cTn id="66" presetID="6" presetClass="entr" presetSubtype="16"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circle(in)">
                                      <p:cBhvr>
                                        <p:cTn id="68" dur="20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1"/>
                                        </p:tgtEl>
                                        <p:attrNameLst>
                                          <p:attrName>style.visibility</p:attrName>
                                        </p:attrNameLst>
                                      </p:cBhvr>
                                      <p:to>
                                        <p:strVal val="hidden"/>
                                      </p:to>
                                    </p:set>
                                  </p:childTnLst>
                                </p:cTn>
                              </p:par>
                              <p:par>
                                <p:cTn id="73" presetID="6" presetClass="entr" presetSubtype="16"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circle(in)">
                                      <p:cBhvr>
                                        <p:cTn id="75" dur="2000"/>
                                        <p:tgtEl>
                                          <p:spTgt spid="12"/>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12"/>
                                        </p:tgtEl>
                                        <p:attrNameLst>
                                          <p:attrName>style.visibility</p:attrName>
                                        </p:attrNameLst>
                                      </p:cBhvr>
                                      <p:to>
                                        <p:strVal val="hidden"/>
                                      </p:to>
                                    </p:set>
                                  </p:childTnLst>
                                </p:cTn>
                              </p:par>
                              <p:par>
                                <p:cTn id="80" presetID="6" presetClass="entr" presetSubtype="16"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circle(in)">
                                      <p:cBhvr>
                                        <p:cTn id="82" dur="20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3"/>
                                        </p:tgtEl>
                                        <p:attrNameLst>
                                          <p:attrName>style.visibility</p:attrName>
                                        </p:attrNameLst>
                                      </p:cBhvr>
                                      <p:to>
                                        <p:strVal val="hidden"/>
                                      </p:to>
                                    </p:set>
                                  </p:childTnLst>
                                </p:cTn>
                              </p:par>
                            </p:childTnLst>
                          </p:cTn>
                        </p:par>
                        <p:par>
                          <p:cTn id="87" fill="hold">
                            <p:stCondLst>
                              <p:cond delay="0"/>
                            </p:stCondLst>
                            <p:childTnLst>
                              <p:par>
                                <p:cTn id="88" presetID="10" presetClass="entr" presetSubtype="0" fill="hold" grpId="0" nodeType="after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7" grpId="1"/>
      <p:bldP spid="2" grpId="0" animBg="1"/>
      <p:bldP spid="2" grpId="1" animBg="1"/>
      <p:bldP spid="9" grpId="0" animBg="1"/>
      <p:bldP spid="9" grpId="1" animBg="1"/>
      <p:bldP spid="11" grpId="0" animBg="1"/>
      <p:bldP spid="11" grpId="1" animBg="1"/>
      <p:bldP spid="12" grpId="0" animBg="1"/>
      <p:bldP spid="12" grpId="1" animBg="1"/>
      <p:bldP spid="13" grpId="0" animBg="1"/>
      <p:bldP spid="13" grpId="1" animBg="1"/>
      <p:bldP spid="8" grpId="0" animBg="1"/>
      <p:bldP spid="8" grpId="1" animBg="1"/>
      <p:bldP spid="15" grpId="0" animBg="1"/>
      <p:bldP spid="15" grpId="1" animBg="1"/>
      <p:bldP spid="17" grpId="0" animBg="1"/>
      <p:bldP spid="17" grpId="1" animBg="1"/>
      <p:bldP spid="18" grpId="0" animBg="1"/>
      <p:bldP spid="18" grpId="1"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pic>
        <p:nvPicPr>
          <p:cNvPr id="4" name="Picture 3"/>
          <p:cNvPicPr/>
          <p:nvPr/>
        </p:nvPicPr>
        <p:blipFill rotWithShape="1">
          <a:blip r:embed="rId3"/>
          <a:srcRect l="1" t="1914" r="1253" b="4664"/>
          <a:stretch/>
        </p:blipFill>
        <p:spPr bwMode="auto">
          <a:xfrm>
            <a:off x="2793076" y="92766"/>
            <a:ext cx="9398924" cy="6765233"/>
          </a:xfrm>
          <a:prstGeom prst="rect">
            <a:avLst/>
          </a:prstGeom>
          <a:ln>
            <a:noFill/>
          </a:ln>
          <a:extLst>
            <a:ext uri="{53640926-AAD7-44D8-BBD7-CCE9431645EC}">
              <a14:shadowObscured xmlns:a14="http://schemas.microsoft.com/office/drawing/2010/main"/>
            </a:ext>
          </a:extLst>
        </p:spPr>
      </p:pic>
      <p:sp>
        <p:nvSpPr>
          <p:cNvPr id="3" name="Rounded Rectangle 2"/>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006667" y="5706475"/>
            <a:ext cx="817156"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17</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5252229" y="3056892"/>
            <a:ext cx="3174047" cy="1384995"/>
          </a:xfrm>
          <a:prstGeom prst="rect">
            <a:avLst/>
          </a:prstGeom>
          <a:noFill/>
        </p:spPr>
        <p:txBody>
          <a:bodyPr wrap="square" rtlCol="0">
            <a:spAutoFit/>
          </a:bodyPr>
          <a:lstStyle/>
          <a:p>
            <a:pPr algn="ctr"/>
            <a:r>
              <a:rPr lang="fr-FR" sz="2800" b="1" i="1" dirty="0">
                <a:latin typeface="Times New Roman" panose="02020603050405020304" pitchFamily="18" charset="0"/>
                <a:cs typeface="Times New Roman" panose="02020603050405020304" pitchFamily="18" charset="0"/>
              </a:rPr>
              <a:t>Diagramme de séquence: Création de </a:t>
            </a:r>
            <a:r>
              <a:rPr lang="fr-FR" sz="2800" b="1" i="1" dirty="0" smtClean="0">
                <a:latin typeface="Times New Roman" panose="02020603050405020304" pitchFamily="18" charset="0"/>
                <a:cs typeface="Times New Roman" panose="02020603050405020304" pitchFamily="18" charset="0"/>
              </a:rPr>
              <a:t>canal</a:t>
            </a:r>
            <a:endParaRPr lang="fr-FR" sz="2800" b="1" i="1" dirty="0">
              <a:latin typeface="Times New Roman" panose="02020603050405020304" pitchFamily="18" charset="0"/>
              <a:cs typeface="Times New Roman" panose="02020603050405020304" pitchFamily="18" charset="0"/>
            </a:endParaRPr>
          </a:p>
        </p:txBody>
      </p:sp>
      <p:sp>
        <p:nvSpPr>
          <p:cNvPr id="9" name="Oval 8"/>
          <p:cNvSpPr/>
          <p:nvPr/>
        </p:nvSpPr>
        <p:spPr>
          <a:xfrm>
            <a:off x="3092336" y="798021"/>
            <a:ext cx="2874788" cy="2630977"/>
          </a:xfrm>
          <a:prstGeom prst="ellipse">
            <a:avLst/>
          </a:prstGeom>
          <a:noFill/>
          <a:ln w="28575">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0" name="Oval 9"/>
          <p:cNvSpPr/>
          <p:nvPr/>
        </p:nvSpPr>
        <p:spPr>
          <a:xfrm>
            <a:off x="5252229" y="2148836"/>
            <a:ext cx="5027844" cy="3101573"/>
          </a:xfrm>
          <a:prstGeom prst="ellipse">
            <a:avLst/>
          </a:prstGeom>
          <a:noFill/>
          <a:ln w="28575">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1" name="Oval 10"/>
          <p:cNvSpPr/>
          <p:nvPr/>
        </p:nvSpPr>
        <p:spPr>
          <a:xfrm>
            <a:off x="4978616" y="4943528"/>
            <a:ext cx="5027844" cy="1914472"/>
          </a:xfrm>
          <a:prstGeom prst="ellipse">
            <a:avLst/>
          </a:prstGeom>
          <a:noFill/>
          <a:ln w="28575">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2" name="ZoneTexte 4"/>
          <p:cNvSpPr txBox="1"/>
          <p:nvPr/>
        </p:nvSpPr>
        <p:spPr>
          <a:xfrm>
            <a:off x="80627" y="1004844"/>
            <a:ext cx="3230342" cy="80272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44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Conception</a:t>
            </a:r>
            <a:endParaRPr lang="fr-FR" sz="5400" b="1" dirty="0">
              <a:solidFill>
                <a:srgbClr val="4F81BD">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10832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14"/>
                                        </p:tgtEl>
                                        <p:attrNameLst>
                                          <p:attrName>style.opacity</p:attrName>
                                        </p:attrNameLst>
                                      </p:cBhvr>
                                      <p:to>
                                        <p:strVal val="0.5"/>
                                      </p:to>
                                    </p:set>
                                    <p:animEffect filter="image" prLst="opacity: 0.5">
                                      <p:cBhvr rctx="IE">
                                        <p:cTn id="7" dur="indefinite"/>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grpId="1" nodeType="clickEffect">
                                  <p:stCondLst>
                                    <p:cond delay="0"/>
                                  </p:stCondLst>
                                  <p:childTnLst>
                                    <p:animMotion origin="layout" path="M 2.5E-6 7.40741E-7 L -0.4112 0.02199 " pathEditMode="relative" rAng="0" ptsTypes="AA">
                                      <p:cBhvr>
                                        <p:cTn id="15" dur="2000" fill="hold"/>
                                        <p:tgtEl>
                                          <p:spTgt spid="7"/>
                                        </p:tgtEl>
                                        <p:attrNameLst>
                                          <p:attrName>ppt_x</p:attrName>
                                          <p:attrName>ppt_y</p:attrName>
                                        </p:attrNameLst>
                                      </p:cBhvr>
                                      <p:rCtr x="-20560" y="1088"/>
                                    </p:animMotion>
                                  </p:childTnLst>
                                </p:cTn>
                              </p:par>
                            </p:childTnLst>
                          </p:cTn>
                        </p:par>
                        <p:par>
                          <p:cTn id="16" fill="hold">
                            <p:stCondLst>
                              <p:cond delay="2000"/>
                            </p:stCondLst>
                            <p:childTnLst>
                              <p:par>
                                <p:cTn id="17" presetID="50" presetClass="entr" presetSubtype="0" decel="10000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3"/>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circle(in)">
                                      <p:cBhvr>
                                        <p:cTn id="26" dur="2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6"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20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0"/>
                                        </p:tgtEl>
                                        <p:attrNameLst>
                                          <p:attrName>style.visibility</p:attrName>
                                        </p:attrNameLst>
                                      </p:cBhvr>
                                      <p:to>
                                        <p:strVal val="hidden"/>
                                      </p:to>
                                    </p:set>
                                  </p:childTnLst>
                                </p:cTn>
                              </p:par>
                              <p:par>
                                <p:cTn id="38" presetID="6" presetClass="entr" presetSubtype="16"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ircle(in)">
                                      <p:cBhvr>
                                        <p:cTn id="40" dur="2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7" grpId="1"/>
      <p:bldP spid="9" grpId="0" animBg="1"/>
      <p:bldP spid="9" grpId="1" animBg="1"/>
      <p:bldP spid="10" grpId="0" animBg="1"/>
      <p:bldP spid="10" grpId="1" animBg="1"/>
      <p:bldP spid="11" grpId="0" animBg="1"/>
      <p:bldP spid="1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53"/>
          <p:cNvSpPr txBox="1"/>
          <p:nvPr/>
        </p:nvSpPr>
        <p:spPr>
          <a:xfrm>
            <a:off x="1484075" y="277108"/>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3" name="Rounded Rectangle 2"/>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p:cNvPicPr/>
          <p:nvPr/>
        </p:nvPicPr>
        <p:blipFill rotWithShape="1">
          <a:blip r:embed="rId3">
            <a:extLst>
              <a:ext uri="{28A0092B-C50C-407E-A947-70E740481C1C}">
                <a14:useLocalDpi xmlns:a14="http://schemas.microsoft.com/office/drawing/2010/main" val="0"/>
              </a:ext>
            </a:extLst>
          </a:blip>
          <a:srcRect b="3174"/>
          <a:stretch/>
        </p:blipFill>
        <p:spPr bwMode="auto">
          <a:xfrm>
            <a:off x="3575491" y="220287"/>
            <a:ext cx="7933733" cy="6417426"/>
          </a:xfrm>
          <a:prstGeom prst="rect">
            <a:avLst/>
          </a:prstGeom>
          <a:noFill/>
          <a:ln>
            <a:noFill/>
          </a:ln>
          <a:extLst>
            <a:ext uri="{53640926-AAD7-44D8-BBD7-CCE9431645EC}">
              <a14:shadowObscured xmlns:a14="http://schemas.microsoft.com/office/drawing/2010/main"/>
            </a:ext>
          </a:extLst>
        </p:spPr>
      </p:pic>
      <p:pic>
        <p:nvPicPr>
          <p:cNvPr id="5"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011002" y="5737491"/>
            <a:ext cx="75927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18</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5329485" y="2836860"/>
            <a:ext cx="3772564" cy="1384995"/>
          </a:xfrm>
          <a:prstGeom prst="rect">
            <a:avLst/>
          </a:prstGeom>
          <a:noFill/>
        </p:spPr>
        <p:txBody>
          <a:bodyPr wrap="square" rtlCol="0">
            <a:spAutoFit/>
          </a:bodyPr>
          <a:lstStyle/>
          <a:p>
            <a:pPr algn="ctr"/>
            <a:r>
              <a:rPr lang="fr-FR" sz="2800" b="1" i="1" dirty="0">
                <a:latin typeface="Times New Roman" panose="02020603050405020304" pitchFamily="18" charset="0"/>
                <a:cs typeface="Times New Roman" panose="02020603050405020304" pitchFamily="18" charset="0"/>
              </a:rPr>
              <a:t>Diagramme de séquence: Suppression / Modification de </a:t>
            </a:r>
            <a:r>
              <a:rPr lang="fr-FR" sz="2800" b="1" i="1" dirty="0" smtClean="0">
                <a:latin typeface="Times New Roman" panose="02020603050405020304" pitchFamily="18" charset="0"/>
                <a:cs typeface="Times New Roman" panose="02020603050405020304" pitchFamily="18" charset="0"/>
              </a:rPr>
              <a:t>canal</a:t>
            </a:r>
            <a:endParaRPr lang="fr-FR" sz="2800" b="1" i="1" dirty="0">
              <a:latin typeface="Times New Roman" panose="02020603050405020304" pitchFamily="18" charset="0"/>
              <a:cs typeface="Times New Roman" panose="02020603050405020304" pitchFamily="18" charset="0"/>
            </a:endParaRPr>
          </a:p>
        </p:txBody>
      </p:sp>
      <p:sp>
        <p:nvSpPr>
          <p:cNvPr id="11" name="Oval 10"/>
          <p:cNvSpPr/>
          <p:nvPr/>
        </p:nvSpPr>
        <p:spPr>
          <a:xfrm>
            <a:off x="3575491" y="822468"/>
            <a:ext cx="4822796" cy="2224637"/>
          </a:xfrm>
          <a:prstGeom prst="ellipse">
            <a:avLst/>
          </a:prstGeom>
          <a:noFill/>
          <a:ln w="28575">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6" name="Oval 15"/>
          <p:cNvSpPr/>
          <p:nvPr/>
        </p:nvSpPr>
        <p:spPr>
          <a:xfrm>
            <a:off x="3772564" y="2767646"/>
            <a:ext cx="4822796" cy="2224637"/>
          </a:xfrm>
          <a:prstGeom prst="ellipse">
            <a:avLst/>
          </a:prstGeom>
          <a:noFill/>
          <a:ln w="28575">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7" name="Oval 16"/>
          <p:cNvSpPr/>
          <p:nvPr/>
        </p:nvSpPr>
        <p:spPr>
          <a:xfrm>
            <a:off x="5885412" y="4221855"/>
            <a:ext cx="5386646" cy="2415858"/>
          </a:xfrm>
          <a:prstGeom prst="ellipse">
            <a:avLst/>
          </a:prstGeom>
          <a:noFill/>
          <a:ln w="28575">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8" name="ZoneTexte 4"/>
          <p:cNvSpPr txBox="1"/>
          <p:nvPr/>
        </p:nvSpPr>
        <p:spPr>
          <a:xfrm>
            <a:off x="80627" y="1004844"/>
            <a:ext cx="3230342" cy="80272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44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Conception</a:t>
            </a:r>
            <a:endParaRPr lang="fr-FR" sz="5400" b="1" dirty="0">
              <a:solidFill>
                <a:srgbClr val="4F81BD">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321997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12"/>
                                        </p:tgtEl>
                                        <p:attrNameLst>
                                          <p:attrName>style.opacity</p:attrName>
                                        </p:attrNameLst>
                                      </p:cBhvr>
                                      <p:to>
                                        <p:strVal val="0.5"/>
                                      </p:to>
                                    </p:set>
                                    <p:animEffect filter="image" prLst="opacity: 0.5">
                                      <p:cBhvr rctx="IE">
                                        <p:cTn id="7" dur="indefinite"/>
                                        <p:tgtEl>
                                          <p:spTgt spid="12"/>
                                        </p:tgtEl>
                                      </p:cBhvr>
                                    </p:animEffect>
                                  </p:childTnLst>
                                </p:cTn>
                              </p:par>
                            </p:childTnLst>
                          </p:cTn>
                        </p:par>
                        <p:par>
                          <p:cTn id="8" fill="hold">
                            <p:stCondLst>
                              <p:cond delay="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1" nodeType="clickEffect">
                                  <p:stCondLst>
                                    <p:cond delay="0"/>
                                  </p:stCondLst>
                                  <p:childTnLst>
                                    <p:animMotion origin="layout" path="M 3.125E-6 -3.33333E-6 L -0.4112 0.02199 " pathEditMode="relative" rAng="0" ptsTypes="AA">
                                      <p:cBhvr>
                                        <p:cTn id="14" dur="2000" fill="hold"/>
                                        <p:tgtEl>
                                          <p:spTgt spid="9"/>
                                        </p:tgtEl>
                                        <p:attrNameLst>
                                          <p:attrName>ppt_x</p:attrName>
                                          <p:attrName>ppt_y</p:attrName>
                                        </p:attrNameLst>
                                      </p:cBhvr>
                                      <p:rCtr x="-20560" y="1088"/>
                                    </p:animMotion>
                                  </p:childTnLst>
                                </p:cTn>
                              </p:par>
                            </p:childTnLst>
                          </p:cTn>
                        </p:par>
                        <p:par>
                          <p:cTn id="15" fill="hold">
                            <p:stCondLst>
                              <p:cond delay="2000"/>
                            </p:stCondLst>
                            <p:childTnLst>
                              <p:par>
                                <p:cTn id="16" presetID="50" presetClass="entr" presetSubtype="0" decel="10000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strVal val="#ppt_w+.3"/>
                                          </p:val>
                                        </p:tav>
                                        <p:tav tm="100000">
                                          <p:val>
                                            <p:strVal val="#ppt_w"/>
                                          </p:val>
                                        </p:tav>
                                      </p:tavLst>
                                    </p:anim>
                                    <p:anim calcmode="lin" valueType="num">
                                      <p:cBhvr>
                                        <p:cTn id="19" dur="1000" fill="hold"/>
                                        <p:tgtEl>
                                          <p:spTgt spid="8"/>
                                        </p:tgtEl>
                                        <p:attrNameLst>
                                          <p:attrName>ppt_h</p:attrName>
                                        </p:attrNameLst>
                                      </p:cBhvr>
                                      <p:tavLst>
                                        <p:tav tm="0">
                                          <p:val>
                                            <p:strVal val="#ppt_h"/>
                                          </p:val>
                                        </p:tav>
                                        <p:tav tm="100000">
                                          <p:val>
                                            <p:strVal val="#ppt_h"/>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1"/>
                                        </p:tgtEl>
                                        <p:attrNameLst>
                                          <p:attrName>style.visibility</p:attrName>
                                        </p:attrNameLst>
                                      </p:cBhvr>
                                      <p:to>
                                        <p:strVal val="hidden"/>
                                      </p:to>
                                    </p:set>
                                  </p:childTnLst>
                                </p:cTn>
                              </p:par>
                              <p:par>
                                <p:cTn id="30" presetID="6"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circle(in)">
                                      <p:cBhvr>
                                        <p:cTn id="32" dur="2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6" presetClass="entr" presetSubtype="16"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circle(in)">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9" grpId="1"/>
      <p:bldP spid="11" grpId="0" animBg="1"/>
      <p:bldP spid="11" grpId="1" animBg="1"/>
      <p:bldP spid="16" grpId="0" animBg="1"/>
      <p:bldP spid="16" grpId="1" animBg="1"/>
      <p:bldP spid="17" grpId="0" animBg="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088616" y="4165600"/>
            <a:ext cx="3021701" cy="2770749"/>
          </a:xfrm>
          <a:prstGeom prst="ellipse">
            <a:avLst/>
          </a:prstGeom>
          <a:ln>
            <a:noFill/>
          </a:ln>
          <a:effectLst>
            <a:softEdge rad="112500"/>
          </a:effectLst>
        </p:spPr>
      </p:pic>
      <p:grpSp>
        <p:nvGrpSpPr>
          <p:cNvPr id="39" name="Groupe 1"/>
          <p:cNvGrpSpPr/>
          <p:nvPr/>
        </p:nvGrpSpPr>
        <p:grpSpPr>
          <a:xfrm>
            <a:off x="1997588" y="788915"/>
            <a:ext cx="5902443" cy="1313626"/>
            <a:chOff x="3140075" y="1623189"/>
            <a:chExt cx="6484317" cy="949325"/>
          </a:xfrm>
        </p:grpSpPr>
        <p:sp>
          <p:nvSpPr>
            <p:cNvPr id="40" name="AutoShape 8"/>
            <p:cNvSpPr>
              <a:spLocks noChangeArrowheads="1"/>
            </p:cNvSpPr>
            <p:nvPr/>
          </p:nvSpPr>
          <p:spPr bwMode="gray">
            <a:xfrm>
              <a:off x="3593912" y="1666859"/>
              <a:ext cx="6030480" cy="533400"/>
            </a:xfrm>
            <a:prstGeom prst="roundRect">
              <a:avLst>
                <a:gd name="adj" fmla="val 50000"/>
              </a:avLst>
            </a:prstGeom>
            <a:gradFill rotWithShape="1">
              <a:gsLst>
                <a:gs pos="0">
                  <a:srgbClr val="10CF9B">
                    <a:shade val="51000"/>
                    <a:satMod val="130000"/>
                  </a:srgbClr>
                </a:gs>
                <a:gs pos="80000">
                  <a:srgbClr val="10CF9B">
                    <a:shade val="93000"/>
                    <a:satMod val="130000"/>
                  </a:srgbClr>
                </a:gs>
                <a:gs pos="100000">
                  <a:srgbClr val="10CF9B">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n-cs"/>
                </a:rPr>
                <a:t>Introduction </a:t>
              </a:r>
              <a:endParaRPr kumimoji="0" lang="en-US" sz="2100" b="1"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n-cs"/>
              </a:endParaRPr>
            </a:p>
          </p:txBody>
        </p:sp>
        <p:grpSp>
          <p:nvGrpSpPr>
            <p:cNvPr id="41" name="Group 2"/>
            <p:cNvGrpSpPr/>
            <p:nvPr/>
          </p:nvGrpSpPr>
          <p:grpSpPr>
            <a:xfrm>
              <a:off x="3140075" y="1623189"/>
              <a:ext cx="1359352" cy="949325"/>
              <a:chOff x="2970068" y="1433518"/>
              <a:chExt cx="1167911" cy="949325"/>
            </a:xfrm>
          </p:grpSpPr>
          <p:pic>
            <p:nvPicPr>
              <p:cNvPr id="42"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2970068" y="1433518"/>
                <a:ext cx="1167911" cy="949325"/>
              </a:xfrm>
              <a:prstGeom prst="rect">
                <a:avLst/>
              </a:prstGeom>
              <a:noFill/>
              <a:extLst>
                <a:ext uri="{909E8E84-426E-40DD-AFC4-6F175D3DCCD1}">
                  <a14:hiddenFill xmlns:a14="http://schemas.microsoft.com/office/drawing/2010/main">
                    <a:solidFill>
                      <a:srgbClr val="FFFFFF"/>
                    </a:solidFill>
                  </a14:hiddenFill>
                </a:ext>
              </a:extLst>
            </p:spPr>
          </p:pic>
          <p:sp>
            <p:nvSpPr>
              <p:cNvPr id="43" name="Text Box 32"/>
              <p:cNvSpPr txBox="1">
                <a:spLocks noChangeArrowheads="1"/>
              </p:cNvSpPr>
              <p:nvPr/>
            </p:nvSpPr>
            <p:spPr bwMode="gray">
              <a:xfrm>
                <a:off x="3485011" y="1521237"/>
                <a:ext cx="513615" cy="422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rPr>
                  <a:t>1</a:t>
                </a:r>
                <a:endParaRPr kumimoji="0" lang="en-US" sz="2800" b="1"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endParaRPr>
              </a:p>
            </p:txBody>
          </p:sp>
        </p:grpSp>
      </p:grpSp>
      <p:grpSp>
        <p:nvGrpSpPr>
          <p:cNvPr id="44" name="Groupe 2"/>
          <p:cNvGrpSpPr/>
          <p:nvPr/>
        </p:nvGrpSpPr>
        <p:grpSpPr>
          <a:xfrm>
            <a:off x="2648710" y="2001323"/>
            <a:ext cx="5883791" cy="1311985"/>
            <a:chOff x="3843221" y="2425339"/>
            <a:chExt cx="6350043" cy="949325"/>
          </a:xfrm>
        </p:grpSpPr>
        <p:sp>
          <p:nvSpPr>
            <p:cNvPr id="45" name="AutoShape 7"/>
            <p:cNvSpPr>
              <a:spLocks noChangeArrowheads="1"/>
            </p:cNvSpPr>
            <p:nvPr/>
          </p:nvSpPr>
          <p:spPr bwMode="gray">
            <a:xfrm>
              <a:off x="4236502" y="2475244"/>
              <a:ext cx="5956762" cy="533400"/>
            </a:xfrm>
            <a:prstGeom prst="roundRect">
              <a:avLst>
                <a:gd name="adj" fmla="val 5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lvl="0" algn="ctr"/>
              <a:r>
                <a:rPr lang="en-US" altLang="ko-KR" sz="2800" b="1" kern="0" dirty="0">
                  <a:solidFill>
                    <a:prstClr val="white"/>
                  </a:solidFill>
                  <a:latin typeface="Times New Roman" panose="02020603050405020304" pitchFamily="18" charset="0"/>
                  <a:ea typeface="Calibri" panose="020F0502020204030204" pitchFamily="34" charset="0"/>
                </a:rPr>
                <a:t>Problématique</a:t>
              </a:r>
              <a:endParaRPr lang="fr-FR" sz="2800" b="1" kern="0" dirty="0">
                <a:solidFill>
                  <a:prstClr val="white"/>
                </a:solidFill>
                <a:latin typeface="Times New Roman" panose="02020603050405020304" pitchFamily="18" charset="0"/>
                <a:ea typeface="Calibri" panose="020F0502020204030204" pitchFamily="34" charset="0"/>
              </a:endParaRPr>
            </a:p>
          </p:txBody>
        </p:sp>
        <p:grpSp>
          <p:nvGrpSpPr>
            <p:cNvPr id="46" name="Group 2"/>
            <p:cNvGrpSpPr/>
            <p:nvPr/>
          </p:nvGrpSpPr>
          <p:grpSpPr>
            <a:xfrm>
              <a:off x="3843221" y="2425339"/>
              <a:ext cx="1194629" cy="949325"/>
              <a:chOff x="3079508" y="1433518"/>
              <a:chExt cx="1026386" cy="949325"/>
            </a:xfrm>
          </p:grpSpPr>
          <p:pic>
            <p:nvPicPr>
              <p:cNvPr id="47"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3079508" y="1433518"/>
                <a:ext cx="1026386" cy="949325"/>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32"/>
              <p:cNvSpPr txBox="1">
                <a:spLocks noChangeArrowheads="1"/>
              </p:cNvSpPr>
              <p:nvPr/>
            </p:nvSpPr>
            <p:spPr bwMode="gray">
              <a:xfrm>
                <a:off x="3545889" y="1530091"/>
                <a:ext cx="475543" cy="423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uLnTx/>
                    <a:uFillTx/>
                    <a:latin typeface="Times New Roman" panose="02020603050405020304" pitchFamily="18" charset="0"/>
                    <a:ea typeface="Calibri" panose="020F0502020204030204" pitchFamily="34" charset="0"/>
                  </a:rPr>
                  <a:t>2</a:t>
                </a:r>
                <a:endParaRPr kumimoji="0" lang="en-US" sz="3200" b="1"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endParaRPr>
              </a:p>
            </p:txBody>
          </p:sp>
        </p:grpSp>
      </p:grpSp>
      <p:grpSp>
        <p:nvGrpSpPr>
          <p:cNvPr id="49" name="Groupe 3"/>
          <p:cNvGrpSpPr/>
          <p:nvPr/>
        </p:nvGrpSpPr>
        <p:grpSpPr>
          <a:xfrm>
            <a:off x="3061081" y="3165560"/>
            <a:ext cx="5830092" cy="1377605"/>
            <a:chOff x="3886427" y="3297650"/>
            <a:chExt cx="6268913" cy="949325"/>
          </a:xfrm>
        </p:grpSpPr>
        <p:sp>
          <p:nvSpPr>
            <p:cNvPr id="50" name="AutoShape 6"/>
            <p:cNvSpPr>
              <a:spLocks noChangeArrowheads="1"/>
            </p:cNvSpPr>
            <p:nvPr/>
          </p:nvSpPr>
          <p:spPr bwMode="gray">
            <a:xfrm>
              <a:off x="4286411" y="3331336"/>
              <a:ext cx="5868929" cy="533400"/>
            </a:xfrm>
            <a:prstGeom prst="roundRect">
              <a:avLst>
                <a:gd name="adj" fmla="val 50000"/>
              </a:avLst>
            </a:prstGeom>
            <a:gradFill rotWithShape="1">
              <a:gsLst>
                <a:gs pos="0">
                  <a:srgbClr val="10CF9B">
                    <a:shade val="51000"/>
                    <a:satMod val="130000"/>
                  </a:srgbClr>
                </a:gs>
                <a:gs pos="80000">
                  <a:srgbClr val="10CF9B">
                    <a:shade val="93000"/>
                    <a:satMod val="130000"/>
                  </a:srgbClr>
                </a:gs>
                <a:gs pos="100000">
                  <a:srgbClr val="10CF9B">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smtClean="0">
                  <a:ln>
                    <a:noFill/>
                  </a:ln>
                  <a:solidFill>
                    <a:prstClr val="white"/>
                  </a:solidFill>
                  <a:effectLst/>
                  <a:uLnTx/>
                  <a:uFillTx/>
                  <a:latin typeface="Times New Roman" panose="02020603050405020304" pitchFamily="18" charset="0"/>
                  <a:ea typeface="Calibri" panose="020F0502020204030204" pitchFamily="34" charset="0"/>
                  <a:cs typeface="+mn-cs"/>
                </a:rPr>
                <a:t>Solution Proposée</a:t>
              </a:r>
              <a:endParaRPr kumimoji="0" lang="fr-FR" sz="2800" b="1"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n-cs"/>
              </a:endParaRPr>
            </a:p>
          </p:txBody>
        </p:sp>
        <p:grpSp>
          <p:nvGrpSpPr>
            <p:cNvPr id="51" name="Group 2"/>
            <p:cNvGrpSpPr/>
            <p:nvPr/>
          </p:nvGrpSpPr>
          <p:grpSpPr>
            <a:xfrm>
              <a:off x="3886427" y="3297650"/>
              <a:ext cx="1226249" cy="949325"/>
              <a:chOff x="2909635" y="1382028"/>
              <a:chExt cx="1053553" cy="949325"/>
            </a:xfrm>
          </p:grpSpPr>
          <p:pic>
            <p:nvPicPr>
              <p:cNvPr id="52"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2909635" y="1382028"/>
                <a:ext cx="1053553" cy="949325"/>
              </a:xfrm>
              <a:prstGeom prst="rect">
                <a:avLst/>
              </a:prstGeom>
              <a:noFill/>
              <a:extLst>
                <a:ext uri="{909E8E84-426E-40DD-AFC4-6F175D3DCCD1}">
                  <a14:hiddenFill xmlns:a14="http://schemas.microsoft.com/office/drawing/2010/main">
                    <a:solidFill>
                      <a:srgbClr val="FFFFFF"/>
                    </a:solidFill>
                  </a14:hiddenFill>
                </a:ext>
              </a:extLst>
            </p:spPr>
          </p:pic>
          <p:sp>
            <p:nvSpPr>
              <p:cNvPr id="53" name="Text Box 32"/>
              <p:cNvSpPr txBox="1">
                <a:spLocks noChangeArrowheads="1"/>
              </p:cNvSpPr>
              <p:nvPr/>
            </p:nvSpPr>
            <p:spPr bwMode="gray">
              <a:xfrm>
                <a:off x="3418326" y="1476773"/>
                <a:ext cx="381000" cy="400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rPr>
                  <a:t>3</a:t>
                </a:r>
              </a:p>
            </p:txBody>
          </p:sp>
        </p:grpSp>
      </p:grpSp>
      <p:grpSp>
        <p:nvGrpSpPr>
          <p:cNvPr id="54" name="Groupe 4"/>
          <p:cNvGrpSpPr/>
          <p:nvPr/>
        </p:nvGrpSpPr>
        <p:grpSpPr>
          <a:xfrm>
            <a:off x="2873307" y="4422280"/>
            <a:ext cx="5831231" cy="1280158"/>
            <a:chOff x="3701482" y="4214817"/>
            <a:chExt cx="6570982" cy="1092535"/>
          </a:xfrm>
        </p:grpSpPr>
        <p:sp>
          <p:nvSpPr>
            <p:cNvPr id="55" name="AutoShape 5"/>
            <p:cNvSpPr>
              <a:spLocks noChangeArrowheads="1"/>
            </p:cNvSpPr>
            <p:nvPr/>
          </p:nvSpPr>
          <p:spPr bwMode="gray">
            <a:xfrm>
              <a:off x="4123390" y="4214817"/>
              <a:ext cx="6149074" cy="638639"/>
            </a:xfrm>
            <a:prstGeom prst="roundRect">
              <a:avLst>
                <a:gd name="adj" fmla="val 5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2800" b="1" kern="0" dirty="0" smtClean="0">
                  <a:solidFill>
                    <a:prstClr val="white"/>
                  </a:solidFill>
                  <a:latin typeface="Times New Roman" panose="02020603050405020304" pitchFamily="18" charset="0"/>
                  <a:ea typeface="Calibri" panose="020F0502020204030204" pitchFamily="34" charset="0"/>
                </a:rPr>
                <a:t>Travail Réalisé</a:t>
              </a:r>
              <a:endParaRPr lang="fr-FR" sz="2800" b="1" kern="0" dirty="0">
                <a:solidFill>
                  <a:prstClr val="white"/>
                </a:solidFill>
                <a:latin typeface="Times New Roman" panose="02020603050405020304" pitchFamily="18" charset="0"/>
                <a:ea typeface="Calibri" panose="020F0502020204030204" pitchFamily="34" charset="0"/>
              </a:endParaRPr>
            </a:p>
          </p:txBody>
        </p:sp>
        <p:grpSp>
          <p:nvGrpSpPr>
            <p:cNvPr id="56" name="Group 2"/>
            <p:cNvGrpSpPr/>
            <p:nvPr/>
          </p:nvGrpSpPr>
          <p:grpSpPr>
            <a:xfrm>
              <a:off x="3701482" y="4221844"/>
              <a:ext cx="1314094" cy="1085508"/>
              <a:chOff x="3031724" y="1507704"/>
              <a:chExt cx="1129027" cy="1085508"/>
            </a:xfrm>
          </p:grpSpPr>
          <p:pic>
            <p:nvPicPr>
              <p:cNvPr id="57"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3031724" y="1507704"/>
                <a:ext cx="1129027" cy="1085508"/>
              </a:xfrm>
              <a:prstGeom prst="rect">
                <a:avLst/>
              </a:prstGeom>
              <a:noFill/>
              <a:extLst>
                <a:ext uri="{909E8E84-426E-40DD-AFC4-6F175D3DCCD1}">
                  <a14:hiddenFill xmlns:a14="http://schemas.microsoft.com/office/drawing/2010/main">
                    <a:solidFill>
                      <a:srgbClr val="FFFFFF"/>
                    </a:solidFill>
                  </a14:hiddenFill>
                </a:ext>
              </a:extLst>
            </p:spPr>
          </p:pic>
          <p:sp>
            <p:nvSpPr>
              <p:cNvPr id="58" name="Text Box 32"/>
              <p:cNvSpPr txBox="1">
                <a:spLocks noChangeArrowheads="1"/>
              </p:cNvSpPr>
              <p:nvPr/>
            </p:nvSpPr>
            <p:spPr bwMode="gray">
              <a:xfrm>
                <a:off x="3591719" y="1574541"/>
                <a:ext cx="381000" cy="499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rPr>
                  <a:t>4</a:t>
                </a:r>
                <a:endParaRPr kumimoji="0" lang="en-US" sz="2100" b="1"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endParaRPr>
              </a:p>
            </p:txBody>
          </p:sp>
        </p:grpSp>
      </p:grpSp>
      <p:grpSp>
        <p:nvGrpSpPr>
          <p:cNvPr id="69" name="Groupe 35"/>
          <p:cNvGrpSpPr/>
          <p:nvPr/>
        </p:nvGrpSpPr>
        <p:grpSpPr>
          <a:xfrm>
            <a:off x="2290442" y="5523810"/>
            <a:ext cx="5777950" cy="1377258"/>
            <a:chOff x="3314949" y="5040031"/>
            <a:chExt cx="6453459" cy="949325"/>
          </a:xfrm>
        </p:grpSpPr>
        <p:sp>
          <p:nvSpPr>
            <p:cNvPr id="70" name="AutoShape 4"/>
            <p:cNvSpPr>
              <a:spLocks noChangeArrowheads="1"/>
            </p:cNvSpPr>
            <p:nvPr/>
          </p:nvSpPr>
          <p:spPr bwMode="gray">
            <a:xfrm>
              <a:off x="3645097" y="5072074"/>
              <a:ext cx="6123311" cy="533400"/>
            </a:xfrm>
            <a:prstGeom prst="roundRect">
              <a:avLst>
                <a:gd name="adj" fmla="val 50000"/>
              </a:avLst>
            </a:prstGeom>
            <a:gradFill rotWithShape="1">
              <a:gsLst>
                <a:gs pos="0">
                  <a:srgbClr val="10CF9B">
                    <a:shade val="51000"/>
                    <a:satMod val="130000"/>
                  </a:srgbClr>
                </a:gs>
                <a:gs pos="80000">
                  <a:srgbClr val="10CF9B">
                    <a:shade val="93000"/>
                    <a:satMod val="130000"/>
                  </a:srgbClr>
                </a:gs>
                <a:gs pos="100000">
                  <a:srgbClr val="10CF9B">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2800" b="1" kern="0" dirty="0" smtClean="0">
                  <a:solidFill>
                    <a:prstClr val="white"/>
                  </a:solidFill>
                  <a:latin typeface="Times New Roman" panose="02020603050405020304" pitchFamily="18" charset="0"/>
                  <a:ea typeface="Calibri" panose="020F0502020204030204" pitchFamily="34" charset="0"/>
                </a:rPr>
                <a:t>     Conclusion &amp; Perspectives</a:t>
              </a:r>
              <a:endParaRPr lang="fr-FR" sz="2800" b="1" kern="0" dirty="0">
                <a:solidFill>
                  <a:prstClr val="white"/>
                </a:solidFill>
                <a:latin typeface="Times New Roman" panose="02020603050405020304" pitchFamily="18" charset="0"/>
                <a:ea typeface="Calibri" panose="020F0502020204030204" pitchFamily="34" charset="0"/>
              </a:endParaRPr>
            </a:p>
          </p:txBody>
        </p:sp>
        <p:grpSp>
          <p:nvGrpSpPr>
            <p:cNvPr id="71" name="Group 2"/>
            <p:cNvGrpSpPr/>
            <p:nvPr/>
          </p:nvGrpSpPr>
          <p:grpSpPr>
            <a:xfrm>
              <a:off x="3314949" y="5040031"/>
              <a:ext cx="1247888" cy="949325"/>
              <a:chOff x="3037359" y="1442505"/>
              <a:chExt cx="1072145" cy="949325"/>
            </a:xfrm>
          </p:grpSpPr>
          <p:pic>
            <p:nvPicPr>
              <p:cNvPr id="72"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3037359" y="1442505"/>
                <a:ext cx="1072145" cy="949325"/>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32"/>
              <p:cNvSpPr txBox="1">
                <a:spLocks noChangeArrowheads="1"/>
              </p:cNvSpPr>
              <p:nvPr/>
            </p:nvSpPr>
            <p:spPr bwMode="gray">
              <a:xfrm>
                <a:off x="3534023" y="1538083"/>
                <a:ext cx="516609" cy="44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rPr>
                  <a:t>5</a:t>
                </a:r>
                <a:endParaRPr kumimoji="0" lang="en-US" sz="2100" b="1"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endParaRPr>
              </a:p>
            </p:txBody>
          </p:sp>
        </p:grpSp>
      </p:grpSp>
      <p:sp>
        <p:nvSpPr>
          <p:cNvPr id="33" name="ZoneTexte 53"/>
          <p:cNvSpPr txBox="1"/>
          <p:nvPr/>
        </p:nvSpPr>
        <p:spPr>
          <a:xfrm>
            <a:off x="8616280" y="91635"/>
            <a:ext cx="3353302" cy="1200329"/>
          </a:xfrm>
          <a:prstGeom prst="rect">
            <a:avLst/>
          </a:prstGeom>
          <a:noFill/>
        </p:spPr>
        <p:txBody>
          <a:bodyPr wrap="square" rtlCol="0">
            <a:spAutoFit/>
          </a:bodyPr>
          <a:lstStyle/>
          <a:p>
            <a:pPr algn="ctr"/>
            <a:r>
              <a:rPr lang="fr-FR" sz="72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Plan </a:t>
            </a:r>
            <a:endParaRPr lang="fr-FR" sz="72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pic>
        <p:nvPicPr>
          <p:cNvPr id="36" name="Picture 30" descr="1"/>
          <p:cNvPicPr>
            <a:picLocks noChangeAspect="1" noChangeArrowheads="1"/>
          </p:cNvPicPr>
          <p:nvPr/>
        </p:nvPicPr>
        <p:blipFill>
          <a:blip r:embed="rId4" cstate="email">
            <a:lum bright="-6000" contrast="24000"/>
            <a:extLst>
              <a:ext uri="{28A0092B-C50C-407E-A947-70E740481C1C}">
                <a14:useLocalDpi xmlns:a14="http://schemas.microsoft.com/office/drawing/2010/main" val="0"/>
              </a:ext>
            </a:extLst>
          </a:blip>
          <a:srcRect/>
          <a:stretch>
            <a:fillRect/>
          </a:stretch>
        </p:blipFill>
        <p:spPr bwMode="auto">
          <a:xfrm>
            <a:off x="10437962" y="5585077"/>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61" name="AutoShape 3"/>
          <p:cNvSpPr>
            <a:spLocks noChangeArrowheads="1"/>
          </p:cNvSpPr>
          <p:nvPr/>
        </p:nvSpPr>
        <p:spPr bwMode="ltGray">
          <a:xfrm rot="5400000" flipH="1">
            <a:off x="-2051902" y="1177991"/>
            <a:ext cx="4233864" cy="5259897"/>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blipFill dpi="0" rotWithShape="1">
            <a:blip r:embed="rId5"/>
            <a:srcRect/>
            <a:tile tx="0" ty="0" sx="100000" sy="100000" flip="none" algn="tl"/>
          </a:blipFill>
          <a:ln w="0" algn="ctr">
            <a:noFill/>
            <a:miter lim="800000"/>
            <a:headEnd/>
            <a:tailEnd/>
          </a:ln>
          <a:effectLst>
            <a:glow rad="139700">
              <a:srgbClr val="009DD9">
                <a:satMod val="175000"/>
                <a:alpha val="40000"/>
              </a:srgbClr>
            </a:glow>
          </a:effectLst>
        </p:spPr>
        <p:txBody>
          <a:bodyPr wrap="none" lIns="124400" tIns="62199" rIns="124400" bIns="6219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black"/>
              </a:solidFill>
              <a:effectLst/>
              <a:uLnTx/>
              <a:uFillTx/>
            </a:endParaRPr>
          </a:p>
        </p:txBody>
      </p:sp>
      <p:sp>
        <p:nvSpPr>
          <p:cNvPr id="62" name="AutoShape 2"/>
          <p:cNvSpPr>
            <a:spLocks noChangeArrowheads="1"/>
          </p:cNvSpPr>
          <p:nvPr/>
        </p:nvSpPr>
        <p:spPr bwMode="ltGray">
          <a:xfrm rot="5400000">
            <a:off x="-2495678" y="598970"/>
            <a:ext cx="5065634" cy="6386259"/>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blipFill dpi="0" rotWithShape="1">
            <a:blip r:embed="rId5"/>
            <a:srcRect/>
            <a:tile tx="0" ty="0" sx="100000" sy="100000" flip="none" algn="tl"/>
          </a:blipFill>
          <a:ln w="9525" algn="ctr">
            <a:noFill/>
            <a:miter lim="800000"/>
            <a:headEnd/>
            <a:tailEnd/>
          </a:ln>
          <a:effectLst>
            <a:glow rad="139700">
              <a:srgbClr val="009DD9">
                <a:satMod val="175000"/>
                <a:alpha val="40000"/>
              </a:srgbClr>
            </a:glow>
          </a:effectLst>
        </p:spPr>
        <p:txBody>
          <a:bodyPr wrap="none" lIns="124400" tIns="62199" rIns="124400" bIns="6219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black"/>
              </a:solidFill>
              <a:effectLst/>
              <a:uLnTx/>
              <a:uFillTx/>
            </a:endParaRPr>
          </a:p>
        </p:txBody>
      </p:sp>
      <p:sp>
        <p:nvSpPr>
          <p:cNvPr id="2" name="TextBox 1"/>
          <p:cNvSpPr txBox="1"/>
          <p:nvPr/>
        </p:nvSpPr>
        <p:spPr>
          <a:xfrm>
            <a:off x="11294155" y="5744568"/>
            <a:ext cx="37096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1</a:t>
            </a:r>
            <a:endParaRPr lang="fr-FR" sz="4000" b="1" dirty="0">
              <a:solidFill>
                <a:prstClr val="black"/>
              </a:solidFill>
              <a:latin typeface="Times New Roman" panose="02020603050405020304" pitchFamily="18" charset="0"/>
              <a:cs typeface="Times New Roman" panose="02020603050405020304" pitchFamily="18" charset="0"/>
            </a:endParaRPr>
          </a:p>
        </p:txBody>
      </p:sp>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6759" y="2981260"/>
            <a:ext cx="1255116" cy="1313489"/>
          </a:xfrm>
          <a:prstGeom prst="rect">
            <a:avLst/>
          </a:prstGeom>
        </p:spPr>
      </p:pic>
    </p:spTree>
    <p:extLst>
      <p:ext uri="{BB962C8B-B14F-4D97-AF65-F5344CB8AC3E}">
        <p14:creationId xmlns:p14="http://schemas.microsoft.com/office/powerpoint/2010/main" val="2672181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 calcmode="lin" valueType="num">
                                      <p:cBhvr>
                                        <p:cTn id="9" dur="1000" fill="hold"/>
                                        <p:tgtEl>
                                          <p:spTgt spid="33"/>
                                        </p:tgtEl>
                                        <p:attrNameLst>
                                          <p:attrName>style.rotation</p:attrName>
                                        </p:attrNameLst>
                                      </p:cBhvr>
                                      <p:tavLst>
                                        <p:tav tm="0">
                                          <p:val>
                                            <p:fltVal val="90"/>
                                          </p:val>
                                        </p:tav>
                                        <p:tav tm="100000">
                                          <p:val>
                                            <p:fltVal val="0"/>
                                          </p:val>
                                        </p:tav>
                                      </p:tavLst>
                                    </p:anim>
                                    <p:animEffect transition="in" filter="fade">
                                      <p:cBhvr>
                                        <p:cTn id="10" dur="10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p:tgtEl>
                                          <p:spTgt spid="39"/>
                                        </p:tgtEl>
                                        <p:attrNameLst>
                                          <p:attrName>ppt_x</p:attrName>
                                        </p:attrNameLst>
                                      </p:cBhvr>
                                      <p:tavLst>
                                        <p:tav tm="0">
                                          <p:val>
                                            <p:strVal val="#ppt_x-#ppt_w*1.125000"/>
                                          </p:val>
                                        </p:tav>
                                        <p:tav tm="100000">
                                          <p:val>
                                            <p:strVal val="#ppt_x"/>
                                          </p:val>
                                        </p:tav>
                                      </p:tavLst>
                                    </p:anim>
                                    <p:animEffect transition="in" filter="wipe(right)">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p:tgtEl>
                                          <p:spTgt spid="44"/>
                                        </p:tgtEl>
                                        <p:attrNameLst>
                                          <p:attrName>ppt_x</p:attrName>
                                        </p:attrNameLst>
                                      </p:cBhvr>
                                      <p:tavLst>
                                        <p:tav tm="0">
                                          <p:val>
                                            <p:strVal val="#ppt_x-#ppt_w*1.125000"/>
                                          </p:val>
                                        </p:tav>
                                        <p:tav tm="100000">
                                          <p:val>
                                            <p:strVal val="#ppt_x"/>
                                          </p:val>
                                        </p:tav>
                                      </p:tavLst>
                                    </p:anim>
                                    <p:animEffect transition="in" filter="wipe(righ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p:tgtEl>
                                          <p:spTgt spid="49"/>
                                        </p:tgtEl>
                                        <p:attrNameLst>
                                          <p:attrName>ppt_x</p:attrName>
                                        </p:attrNameLst>
                                      </p:cBhvr>
                                      <p:tavLst>
                                        <p:tav tm="0">
                                          <p:val>
                                            <p:strVal val="#ppt_x-#ppt_w*1.125000"/>
                                          </p:val>
                                        </p:tav>
                                        <p:tav tm="100000">
                                          <p:val>
                                            <p:strVal val="#ppt_x"/>
                                          </p:val>
                                        </p:tav>
                                      </p:tavLst>
                                    </p:anim>
                                    <p:animEffect transition="in" filter="wipe(right)">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p:tgtEl>
                                          <p:spTgt spid="54"/>
                                        </p:tgtEl>
                                        <p:attrNameLst>
                                          <p:attrName>ppt_x</p:attrName>
                                        </p:attrNameLst>
                                      </p:cBhvr>
                                      <p:tavLst>
                                        <p:tav tm="0">
                                          <p:val>
                                            <p:strVal val="#ppt_x-#ppt_w*1.125000"/>
                                          </p:val>
                                        </p:tav>
                                        <p:tav tm="100000">
                                          <p:val>
                                            <p:strVal val="#ppt_x"/>
                                          </p:val>
                                        </p:tav>
                                      </p:tavLst>
                                    </p:anim>
                                    <p:animEffect transition="in" filter="wipe(right)">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p:tgtEl>
                                          <p:spTgt spid="69"/>
                                        </p:tgtEl>
                                        <p:attrNameLst>
                                          <p:attrName>ppt_x</p:attrName>
                                        </p:attrNameLst>
                                      </p:cBhvr>
                                      <p:tavLst>
                                        <p:tav tm="0">
                                          <p:val>
                                            <p:strVal val="#ppt_x-#ppt_w*1.125000"/>
                                          </p:val>
                                        </p:tav>
                                        <p:tav tm="100000">
                                          <p:val>
                                            <p:strVal val="#ppt_x"/>
                                          </p:val>
                                        </p:tav>
                                      </p:tavLst>
                                    </p:anim>
                                    <p:animEffect transition="in" filter="wipe(right)">
                                      <p:cBhvr>
                                        <p:cTn id="4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3795596" y="2881511"/>
            <a:ext cx="3640225" cy="2695141"/>
          </a:xfrm>
          <a:prstGeom prst="cloud">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solidFill>
                <a:prstClr val="black"/>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10" t="8275" r="977" b="6208"/>
          <a:stretch/>
        </p:blipFill>
        <p:spPr>
          <a:xfrm>
            <a:off x="4585660" y="3770677"/>
            <a:ext cx="1977469" cy="1301980"/>
          </a:xfrm>
          <a:prstGeom prst="rect">
            <a:avLst/>
          </a:prstGeom>
          <a:ln>
            <a:noFill/>
          </a:ln>
          <a:effectLst>
            <a:softEdge rad="112500"/>
          </a:effectLst>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90" t="3809" r="5711" b="11292"/>
          <a:stretch/>
        </p:blipFill>
        <p:spPr>
          <a:xfrm>
            <a:off x="315394" y="3384006"/>
            <a:ext cx="1583966" cy="1360340"/>
          </a:xfrm>
          <a:prstGeom prst="rect">
            <a:avLst/>
          </a:prstGeom>
          <a:ln>
            <a:noFill/>
          </a:ln>
          <a:effectLst>
            <a:softEdge rad="112500"/>
          </a:effectLst>
        </p:spPr>
      </p:pic>
      <p:sp>
        <p:nvSpPr>
          <p:cNvPr id="11" name="TextBox 10"/>
          <p:cNvSpPr txBox="1"/>
          <p:nvPr/>
        </p:nvSpPr>
        <p:spPr>
          <a:xfrm>
            <a:off x="4511301" y="3340508"/>
            <a:ext cx="2306926" cy="461665"/>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cs typeface="Times New Roman" panose="02020603050405020304" pitchFamily="18" charset="0"/>
              </a:rPr>
              <a:t>RPI Web Server </a:t>
            </a:r>
          </a:p>
        </p:txBody>
      </p:sp>
      <p:sp>
        <p:nvSpPr>
          <p:cNvPr id="14" name="TextBox 13"/>
          <p:cNvSpPr txBox="1"/>
          <p:nvPr/>
        </p:nvSpPr>
        <p:spPr>
          <a:xfrm>
            <a:off x="295105" y="4803485"/>
            <a:ext cx="1604255" cy="523220"/>
          </a:xfrm>
          <a:prstGeom prst="rect">
            <a:avLst/>
          </a:prstGeom>
          <a:noFill/>
        </p:spPr>
        <p:txBody>
          <a:bodyPr wrap="square" rtlCol="0">
            <a:spAutoFit/>
          </a:bodyPr>
          <a:lstStyle/>
          <a:p>
            <a:pPr algn="ctr"/>
            <a:r>
              <a:rPr lang="fr-FR" sz="2800" b="1" dirty="0">
                <a:solidFill>
                  <a:prstClr val="black"/>
                </a:solidFill>
                <a:latin typeface="Times New Roman" panose="02020603050405020304" pitchFamily="18" charset="0"/>
                <a:cs typeface="Times New Roman" panose="02020603050405020304" pitchFamily="18" charset="0"/>
              </a:rPr>
              <a:t>Client </a:t>
            </a:r>
          </a:p>
        </p:txBody>
      </p:sp>
      <p:sp>
        <p:nvSpPr>
          <p:cNvPr id="15" name="Right Arrow 14"/>
          <p:cNvSpPr/>
          <p:nvPr/>
        </p:nvSpPr>
        <p:spPr>
          <a:xfrm>
            <a:off x="1850147" y="3670645"/>
            <a:ext cx="1821500" cy="615520"/>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solidFill>
                <a:prstClr val="black"/>
              </a:solidFill>
            </a:endParaRPr>
          </a:p>
        </p:txBody>
      </p:sp>
      <p:sp>
        <p:nvSpPr>
          <p:cNvPr id="19" name="Right Arrow 18"/>
          <p:cNvSpPr/>
          <p:nvPr/>
        </p:nvSpPr>
        <p:spPr>
          <a:xfrm rot="10800000">
            <a:off x="1813633" y="4178632"/>
            <a:ext cx="1821500" cy="60909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solidFill>
                <a:prstClr val="black"/>
              </a:solidFill>
            </a:endParaRPr>
          </a:p>
        </p:txBody>
      </p:sp>
      <p:sp>
        <p:nvSpPr>
          <p:cNvPr id="20" name="TextBox 19"/>
          <p:cNvSpPr txBox="1"/>
          <p:nvPr/>
        </p:nvSpPr>
        <p:spPr>
          <a:xfrm>
            <a:off x="1800934" y="3789355"/>
            <a:ext cx="1789144" cy="369332"/>
          </a:xfrm>
          <a:prstGeom prst="rect">
            <a:avLst/>
          </a:prstGeom>
          <a:noFill/>
        </p:spPr>
        <p:txBody>
          <a:bodyPr wrap="square" rtlCol="0">
            <a:spAutoFit/>
          </a:bodyPr>
          <a:lstStyle/>
          <a:p>
            <a:pPr algn="ctr"/>
            <a:r>
              <a:rPr lang="fr-FR" b="1" dirty="0">
                <a:solidFill>
                  <a:prstClr val="black"/>
                </a:solidFill>
                <a:latin typeface="Times New Roman" panose="02020603050405020304" pitchFamily="18" charset="0"/>
                <a:cs typeface="Times New Roman" panose="02020603050405020304" pitchFamily="18" charset="0"/>
              </a:rPr>
              <a:t>HTTP Request</a:t>
            </a:r>
          </a:p>
        </p:txBody>
      </p:sp>
      <p:sp>
        <p:nvSpPr>
          <p:cNvPr id="21" name="TextBox 20"/>
          <p:cNvSpPr txBox="1"/>
          <p:nvPr/>
        </p:nvSpPr>
        <p:spPr>
          <a:xfrm>
            <a:off x="1724646" y="4237428"/>
            <a:ext cx="2125185" cy="461665"/>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cs typeface="Times New Roman" panose="02020603050405020304" pitchFamily="18" charset="0"/>
              </a:rPr>
              <a:t>H</a:t>
            </a:r>
            <a:r>
              <a:rPr lang="fr-FR" sz="2000" b="1" dirty="0">
                <a:solidFill>
                  <a:prstClr val="black"/>
                </a:solidFill>
                <a:latin typeface="Times New Roman" panose="02020603050405020304" pitchFamily="18" charset="0"/>
                <a:cs typeface="Times New Roman" panose="02020603050405020304" pitchFamily="18" charset="0"/>
              </a:rPr>
              <a:t>TTP Response</a:t>
            </a:r>
          </a:p>
        </p:txBody>
      </p:sp>
      <p:sp>
        <p:nvSpPr>
          <p:cNvPr id="18" name="Right Arrow 17"/>
          <p:cNvSpPr/>
          <p:nvPr/>
        </p:nvSpPr>
        <p:spPr>
          <a:xfrm>
            <a:off x="7575235" y="3466140"/>
            <a:ext cx="1821500" cy="615520"/>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solidFill>
                <a:prstClr val="black"/>
              </a:solidFill>
            </a:endParaRPr>
          </a:p>
        </p:txBody>
      </p:sp>
      <p:sp>
        <p:nvSpPr>
          <p:cNvPr id="22" name="TextBox 21"/>
          <p:cNvSpPr txBox="1"/>
          <p:nvPr/>
        </p:nvSpPr>
        <p:spPr>
          <a:xfrm>
            <a:off x="7410965" y="3532537"/>
            <a:ext cx="2125185" cy="400110"/>
          </a:xfrm>
          <a:prstGeom prst="rect">
            <a:avLst/>
          </a:prstGeom>
          <a:noFill/>
        </p:spPr>
        <p:txBody>
          <a:bodyPr wrap="square" rtlCol="0">
            <a:spAutoFit/>
          </a:bodyPr>
          <a:lstStyle/>
          <a:p>
            <a:pPr algn="ctr"/>
            <a:r>
              <a:rPr lang="fr-FR" sz="2000" b="1" dirty="0">
                <a:solidFill>
                  <a:prstClr val="black"/>
                </a:solidFill>
                <a:latin typeface="Times New Roman" panose="02020603050405020304" pitchFamily="18" charset="0"/>
                <a:cs typeface="Times New Roman" panose="02020603050405020304" pitchFamily="18" charset="0"/>
              </a:rPr>
              <a:t>Commande </a:t>
            </a:r>
          </a:p>
        </p:txBody>
      </p:sp>
      <p:sp>
        <p:nvSpPr>
          <p:cNvPr id="23" name="Right Arrow 22"/>
          <p:cNvSpPr/>
          <p:nvPr/>
        </p:nvSpPr>
        <p:spPr>
          <a:xfrm rot="10800000">
            <a:off x="7438265" y="4015683"/>
            <a:ext cx="1821500" cy="60909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solidFill>
                <a:prstClr val="black"/>
              </a:solidFill>
            </a:endParaRPr>
          </a:p>
        </p:txBody>
      </p:sp>
      <p:sp>
        <p:nvSpPr>
          <p:cNvPr id="24" name="TextBox 23"/>
          <p:cNvSpPr txBox="1"/>
          <p:nvPr/>
        </p:nvSpPr>
        <p:spPr>
          <a:xfrm>
            <a:off x="7382676" y="4086110"/>
            <a:ext cx="2125185" cy="400110"/>
          </a:xfrm>
          <a:prstGeom prst="rect">
            <a:avLst/>
          </a:prstGeom>
          <a:noFill/>
        </p:spPr>
        <p:txBody>
          <a:bodyPr wrap="square" rtlCol="0">
            <a:spAutoFit/>
          </a:bodyPr>
          <a:lstStyle/>
          <a:p>
            <a:pPr algn="ctr"/>
            <a:r>
              <a:rPr lang="fr-FR" sz="2000" b="1" dirty="0">
                <a:solidFill>
                  <a:prstClr val="black"/>
                </a:solidFill>
                <a:latin typeface="Times New Roman" panose="02020603050405020304" pitchFamily="18" charset="0"/>
                <a:cs typeface="Times New Roman" panose="02020603050405020304" pitchFamily="18" charset="0"/>
              </a:rPr>
              <a:t>Response</a:t>
            </a:r>
          </a:p>
        </p:txBody>
      </p:sp>
      <p:sp>
        <p:nvSpPr>
          <p:cNvPr id="25" name="TextBox 24"/>
          <p:cNvSpPr txBox="1"/>
          <p:nvPr/>
        </p:nvSpPr>
        <p:spPr>
          <a:xfrm>
            <a:off x="7488654" y="2909795"/>
            <a:ext cx="1969806" cy="461665"/>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cs typeface="Times New Roman" panose="02020603050405020304" pitchFamily="18" charset="0"/>
              </a:rPr>
              <a:t>Liaison série</a:t>
            </a:r>
          </a:p>
        </p:txBody>
      </p:sp>
      <p:sp>
        <p:nvSpPr>
          <p:cNvPr id="26" name="TextBox 25"/>
          <p:cNvSpPr txBox="1"/>
          <p:nvPr/>
        </p:nvSpPr>
        <p:spPr>
          <a:xfrm>
            <a:off x="1693826" y="3004475"/>
            <a:ext cx="2183355" cy="461665"/>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cs typeface="Times New Roman" panose="02020603050405020304" pitchFamily="18" charset="0"/>
              </a:rPr>
              <a:t>Requête HTTP</a:t>
            </a:r>
          </a:p>
        </p:txBody>
      </p:sp>
      <p:sp>
        <p:nvSpPr>
          <p:cNvPr id="29" name="Rounded Rectangle 28"/>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Picture 30" descr="1"/>
          <p:cNvPicPr>
            <a:picLocks noChangeAspect="1" noChangeArrowheads="1"/>
          </p:cNvPicPr>
          <p:nvPr/>
        </p:nvPicPr>
        <p:blipFill>
          <a:blip r:embed="rId5"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989733" y="5706475"/>
            <a:ext cx="724036"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19</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8" name="Rounded Rectangle 7"/>
          <p:cNvSpPr/>
          <p:nvPr/>
        </p:nvSpPr>
        <p:spPr>
          <a:xfrm>
            <a:off x="9779085" y="3402066"/>
            <a:ext cx="1745564" cy="10190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6" name="TextBox 5"/>
          <p:cNvSpPr txBox="1"/>
          <p:nvPr/>
        </p:nvSpPr>
        <p:spPr>
          <a:xfrm>
            <a:off x="9780039" y="3730751"/>
            <a:ext cx="1719424" cy="369332"/>
          </a:xfrm>
          <a:prstGeom prst="rect">
            <a:avLst/>
          </a:prstGeom>
          <a:noFill/>
        </p:spPr>
        <p:txBody>
          <a:bodyPr wrap="square" rtlCol="0">
            <a:spAutoFit/>
          </a:bodyPr>
          <a:lstStyle/>
          <a:p>
            <a:pPr algn="ctr"/>
            <a:r>
              <a:rPr lang="fr-FR" b="1" dirty="0" smtClean="0">
                <a:latin typeface="Times New Roman" panose="02020603050405020304" pitchFamily="18" charset="0"/>
                <a:cs typeface="Times New Roman" panose="02020603050405020304" pitchFamily="18" charset="0"/>
              </a:rPr>
              <a:t>Script python</a:t>
            </a:r>
            <a:endParaRPr lang="fr-FR" b="1" dirty="0">
              <a:latin typeface="Times New Roman" panose="02020603050405020304" pitchFamily="18" charset="0"/>
              <a:cs typeface="Times New Roman" panose="02020603050405020304" pitchFamily="18" charset="0"/>
            </a:endParaRPr>
          </a:p>
        </p:txBody>
      </p:sp>
      <p:sp>
        <p:nvSpPr>
          <p:cNvPr id="35" name="ZoneTexte 4"/>
          <p:cNvSpPr txBox="1"/>
          <p:nvPr/>
        </p:nvSpPr>
        <p:spPr>
          <a:xfrm>
            <a:off x="-48086" y="1511738"/>
            <a:ext cx="6866313" cy="741166"/>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40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Protocoles de communication</a:t>
            </a:r>
            <a:endParaRPr lang="fr-FR" sz="4000" b="1" dirty="0">
              <a:solidFill>
                <a:srgbClr val="5B9BD5">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4370" y="226562"/>
            <a:ext cx="1345560" cy="1457691"/>
          </a:xfrm>
          <a:prstGeom prst="rect">
            <a:avLst/>
          </a:prstGeom>
        </p:spPr>
      </p:pic>
      <p:sp>
        <p:nvSpPr>
          <p:cNvPr id="28"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Tree>
    <p:extLst>
      <p:ext uri="{BB962C8B-B14F-4D97-AF65-F5344CB8AC3E}">
        <p14:creationId xmlns:p14="http://schemas.microsoft.com/office/powerpoint/2010/main" val="1129717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28"/>
                                        </p:tgtEl>
                                        <p:attrNameLst>
                                          <p:attrName>style.opacity</p:attrName>
                                        </p:attrNameLst>
                                      </p:cBhvr>
                                      <p:to>
                                        <p:strVal val="0.5"/>
                                      </p:to>
                                    </p:set>
                                    <p:animEffect filter="image" prLst="opacity: 0.5">
                                      <p:cBhvr rctx="IE">
                                        <p:cTn id="7" dur="indefinite"/>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500"/>
                            </p:stCondLst>
                            <p:childTnLst>
                              <p:par>
                                <p:cTn id="48" presetID="22" presetClass="entr" presetSubtype="2"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right)">
                                      <p:cBhvr>
                                        <p:cTn id="50" dur="500"/>
                                        <p:tgtEl>
                                          <p:spTgt spid="21"/>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right)">
                                      <p:cBhvr>
                                        <p:cTn id="53" dur="500"/>
                                        <p:tgtEl>
                                          <p:spTgt spid="19"/>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childTnLst>
                          </p:cTn>
                        </p:par>
                        <p:par>
                          <p:cTn id="75" fill="hold">
                            <p:stCondLst>
                              <p:cond delay="500"/>
                            </p:stCondLst>
                            <p:childTnLst>
                              <p:par>
                                <p:cTn id="76" presetID="22" presetClass="entr" presetSubtype="2" fill="hold" grpId="0"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right)">
                                      <p:cBhvr>
                                        <p:cTn id="78" dur="500"/>
                                        <p:tgtEl>
                                          <p:spTgt spid="23"/>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ipe(right)">
                                      <p:cBhvr>
                                        <p:cTn id="81" dur="500"/>
                                        <p:tgtEl>
                                          <p:spTgt spid="24"/>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mph" presetSubtype="0" grpId="1" nodeType="clickEffect">
                                  <p:stCondLst>
                                    <p:cond delay="0"/>
                                  </p:stCondLst>
                                  <p:childTnLst>
                                    <p:set>
                                      <p:cBhvr rctx="PPT">
                                        <p:cTn id="89" dur="indefinite"/>
                                        <p:tgtEl>
                                          <p:spTgt spid="8"/>
                                        </p:tgtEl>
                                        <p:attrNameLst>
                                          <p:attrName>style.opacity</p:attrName>
                                        </p:attrNameLst>
                                      </p:cBhvr>
                                      <p:to>
                                        <p:strVal val="0.5"/>
                                      </p:to>
                                    </p:set>
                                    <p:animEffect filter="image" prLst="opacity: 0.5">
                                      <p:cBhvr rctx="IE">
                                        <p:cTn id="90" dur="indefinite"/>
                                        <p:tgtEl>
                                          <p:spTgt spid="8"/>
                                        </p:tgtEl>
                                      </p:cBhvr>
                                    </p:animEffect>
                                  </p:childTnLst>
                                </p:cTn>
                              </p:par>
                              <p:par>
                                <p:cTn id="91" presetID="9" presetClass="emph" presetSubtype="0" grpId="1" nodeType="withEffect">
                                  <p:stCondLst>
                                    <p:cond delay="0"/>
                                  </p:stCondLst>
                                  <p:childTnLst>
                                    <p:set>
                                      <p:cBhvr rctx="PPT">
                                        <p:cTn id="92" dur="indefinite"/>
                                        <p:tgtEl>
                                          <p:spTgt spid="6"/>
                                        </p:tgtEl>
                                        <p:attrNameLst>
                                          <p:attrName>style.opacity</p:attrName>
                                        </p:attrNameLst>
                                      </p:cBhvr>
                                      <p:to>
                                        <p:strVal val="0.5"/>
                                      </p:to>
                                    </p:set>
                                    <p:animEffect filter="image" prLst="opacity: 0.5">
                                      <p:cBhvr rctx="IE">
                                        <p:cTn id="93" dur="indefinite"/>
                                        <p:tgtEl>
                                          <p:spTgt spid="6"/>
                                        </p:tgtEl>
                                      </p:cBhvr>
                                    </p:animEffect>
                                  </p:childTnLst>
                                </p:cTn>
                              </p:par>
                              <p:par>
                                <p:cTn id="94" presetID="9" presetClass="emph" presetSubtype="0" grpId="1" nodeType="withEffect">
                                  <p:stCondLst>
                                    <p:cond delay="0"/>
                                  </p:stCondLst>
                                  <p:childTnLst>
                                    <p:set>
                                      <p:cBhvr rctx="PPT">
                                        <p:cTn id="95" dur="indefinite"/>
                                        <p:tgtEl>
                                          <p:spTgt spid="22"/>
                                        </p:tgtEl>
                                        <p:attrNameLst>
                                          <p:attrName>style.opacity</p:attrName>
                                        </p:attrNameLst>
                                      </p:cBhvr>
                                      <p:to>
                                        <p:strVal val="0.5"/>
                                      </p:to>
                                    </p:set>
                                    <p:animEffect filter="image" prLst="opacity: 0.5">
                                      <p:cBhvr rctx="IE">
                                        <p:cTn id="96" dur="indefinite"/>
                                        <p:tgtEl>
                                          <p:spTgt spid="22"/>
                                        </p:tgtEl>
                                      </p:cBhvr>
                                    </p:animEffect>
                                  </p:childTnLst>
                                </p:cTn>
                              </p:par>
                              <p:par>
                                <p:cTn id="97" presetID="9" presetClass="emph" presetSubtype="0" grpId="1" nodeType="withEffect">
                                  <p:stCondLst>
                                    <p:cond delay="0"/>
                                  </p:stCondLst>
                                  <p:childTnLst>
                                    <p:set>
                                      <p:cBhvr rctx="PPT">
                                        <p:cTn id="98" dur="indefinite"/>
                                        <p:tgtEl>
                                          <p:spTgt spid="18"/>
                                        </p:tgtEl>
                                        <p:attrNameLst>
                                          <p:attrName>style.opacity</p:attrName>
                                        </p:attrNameLst>
                                      </p:cBhvr>
                                      <p:to>
                                        <p:strVal val="0.5"/>
                                      </p:to>
                                    </p:set>
                                    <p:animEffect filter="image" prLst="opacity: 0.5">
                                      <p:cBhvr rctx="IE">
                                        <p:cTn id="99" dur="indefinite"/>
                                        <p:tgtEl>
                                          <p:spTgt spid="18"/>
                                        </p:tgtEl>
                                      </p:cBhvr>
                                    </p:animEffect>
                                  </p:childTnLst>
                                </p:cTn>
                              </p:par>
                              <p:par>
                                <p:cTn id="100" presetID="9" presetClass="emph" presetSubtype="0" grpId="1" nodeType="withEffect">
                                  <p:stCondLst>
                                    <p:cond delay="0"/>
                                  </p:stCondLst>
                                  <p:childTnLst>
                                    <p:set>
                                      <p:cBhvr rctx="PPT">
                                        <p:cTn id="101" dur="indefinite"/>
                                        <p:tgtEl>
                                          <p:spTgt spid="23"/>
                                        </p:tgtEl>
                                        <p:attrNameLst>
                                          <p:attrName>style.opacity</p:attrName>
                                        </p:attrNameLst>
                                      </p:cBhvr>
                                      <p:to>
                                        <p:strVal val="0.5"/>
                                      </p:to>
                                    </p:set>
                                    <p:animEffect filter="image" prLst="opacity: 0.5">
                                      <p:cBhvr rctx="IE">
                                        <p:cTn id="102" dur="indefinite"/>
                                        <p:tgtEl>
                                          <p:spTgt spid="23"/>
                                        </p:tgtEl>
                                      </p:cBhvr>
                                    </p:animEffect>
                                  </p:childTnLst>
                                </p:cTn>
                              </p:par>
                              <p:par>
                                <p:cTn id="103" presetID="9" presetClass="emph" presetSubtype="0" grpId="1" nodeType="withEffect">
                                  <p:stCondLst>
                                    <p:cond delay="0"/>
                                  </p:stCondLst>
                                  <p:childTnLst>
                                    <p:set>
                                      <p:cBhvr rctx="PPT">
                                        <p:cTn id="104" dur="indefinite"/>
                                        <p:tgtEl>
                                          <p:spTgt spid="24"/>
                                        </p:tgtEl>
                                        <p:attrNameLst>
                                          <p:attrName>style.opacity</p:attrName>
                                        </p:attrNameLst>
                                      </p:cBhvr>
                                      <p:to>
                                        <p:strVal val="0.5"/>
                                      </p:to>
                                    </p:set>
                                    <p:animEffect filter="image" prLst="opacity: 0.5">
                                      <p:cBhvr rctx="IE">
                                        <p:cTn id="105" dur="indefinite"/>
                                        <p:tgtEl>
                                          <p:spTgt spid="24"/>
                                        </p:tgtEl>
                                      </p:cBhvr>
                                    </p:animEffect>
                                  </p:childTnLst>
                                </p:cTn>
                              </p:par>
                              <p:par>
                                <p:cTn id="106" presetID="9" presetClass="emph" presetSubtype="0" grpId="1" nodeType="withEffect">
                                  <p:stCondLst>
                                    <p:cond delay="0"/>
                                  </p:stCondLst>
                                  <p:childTnLst>
                                    <p:set>
                                      <p:cBhvr rctx="PPT">
                                        <p:cTn id="107" dur="indefinite"/>
                                        <p:tgtEl>
                                          <p:spTgt spid="25"/>
                                        </p:tgtEl>
                                        <p:attrNameLst>
                                          <p:attrName>style.opacity</p:attrName>
                                        </p:attrNameLst>
                                      </p:cBhvr>
                                      <p:to>
                                        <p:strVal val="0.5"/>
                                      </p:to>
                                    </p:set>
                                    <p:animEffect filter="image" prLst="opacity: 0.5">
                                      <p:cBhvr rctx="IE">
                                        <p:cTn id="108" dur="indefinite"/>
                                        <p:tgtEl>
                                          <p:spTgt spid="25"/>
                                        </p:tgtEl>
                                      </p:cBhvr>
                                    </p:animEffect>
                                  </p:childTnLst>
                                </p:cTn>
                              </p:par>
                              <p:par>
                                <p:cTn id="109" presetID="26" presetClass="emph" presetSubtype="0" fill="hold" nodeType="withEffect">
                                  <p:stCondLst>
                                    <p:cond delay="0"/>
                                  </p:stCondLst>
                                  <p:childTnLst>
                                    <p:animEffect transition="out" filter="fade">
                                      <p:cBhvr>
                                        <p:cTn id="110" dur="500" tmFilter="0, 0; .2, .5; .8, .5; 1, 0"/>
                                        <p:tgtEl>
                                          <p:spTgt spid="7"/>
                                        </p:tgtEl>
                                      </p:cBhvr>
                                    </p:animEffect>
                                    <p:animScale>
                                      <p:cBhvr>
                                        <p:cTn id="111" dur="250" autoRev="1" fill="hold"/>
                                        <p:tgtEl>
                                          <p:spTgt spid="7"/>
                                        </p:tgtEl>
                                      </p:cBhvr>
                                      <p:by x="105000" y="105000"/>
                                    </p:animScale>
                                  </p:childTnLst>
                                </p:cTn>
                              </p:par>
                              <p:par>
                                <p:cTn id="112" presetID="26" presetClass="emph" presetSubtype="0" fill="hold" grpId="1" nodeType="withEffect">
                                  <p:stCondLst>
                                    <p:cond delay="0"/>
                                  </p:stCondLst>
                                  <p:childTnLst>
                                    <p:animEffect transition="out" filter="fade">
                                      <p:cBhvr>
                                        <p:cTn id="113" dur="500" tmFilter="0, 0; .2, .5; .8, .5; 1, 0"/>
                                        <p:tgtEl>
                                          <p:spTgt spid="14"/>
                                        </p:tgtEl>
                                      </p:cBhvr>
                                    </p:animEffect>
                                    <p:animScale>
                                      <p:cBhvr>
                                        <p:cTn id="114" dur="250" autoRev="1" fill="hold"/>
                                        <p:tgtEl>
                                          <p:spTgt spid="14"/>
                                        </p:tgtEl>
                                      </p:cBhvr>
                                      <p:by x="105000" y="105000"/>
                                    </p:animScale>
                                  </p:childTnLst>
                                </p:cTn>
                              </p:par>
                              <p:par>
                                <p:cTn id="115" presetID="26" presetClass="emph" presetSubtype="0" fill="hold" grpId="1" nodeType="withEffect">
                                  <p:stCondLst>
                                    <p:cond delay="0"/>
                                  </p:stCondLst>
                                  <p:childTnLst>
                                    <p:animEffect transition="out" filter="fade">
                                      <p:cBhvr>
                                        <p:cTn id="116" dur="500" tmFilter="0, 0; .2, .5; .8, .5; 1, 0"/>
                                        <p:tgtEl>
                                          <p:spTgt spid="15"/>
                                        </p:tgtEl>
                                      </p:cBhvr>
                                    </p:animEffect>
                                    <p:animScale>
                                      <p:cBhvr>
                                        <p:cTn id="117" dur="250" autoRev="1" fill="hold"/>
                                        <p:tgtEl>
                                          <p:spTgt spid="15"/>
                                        </p:tgtEl>
                                      </p:cBhvr>
                                      <p:by x="105000" y="105000"/>
                                    </p:animScale>
                                  </p:childTnLst>
                                </p:cTn>
                              </p:par>
                              <p:par>
                                <p:cTn id="118" presetID="26" presetClass="emph" presetSubtype="0" fill="hold" grpId="1" nodeType="withEffect">
                                  <p:stCondLst>
                                    <p:cond delay="0"/>
                                  </p:stCondLst>
                                  <p:childTnLst>
                                    <p:animEffect transition="out" filter="fade">
                                      <p:cBhvr>
                                        <p:cTn id="119" dur="500" tmFilter="0, 0; .2, .5; .8, .5; 1, 0"/>
                                        <p:tgtEl>
                                          <p:spTgt spid="20"/>
                                        </p:tgtEl>
                                      </p:cBhvr>
                                    </p:animEffect>
                                    <p:animScale>
                                      <p:cBhvr>
                                        <p:cTn id="120" dur="250" autoRev="1" fill="hold"/>
                                        <p:tgtEl>
                                          <p:spTgt spid="20"/>
                                        </p:tgtEl>
                                      </p:cBhvr>
                                      <p:by x="105000" y="105000"/>
                                    </p:animScale>
                                  </p:childTnLst>
                                </p:cTn>
                              </p:par>
                              <p:par>
                                <p:cTn id="121" presetID="26" presetClass="emph" presetSubtype="0" fill="hold" grpId="1" nodeType="withEffect">
                                  <p:stCondLst>
                                    <p:cond delay="0"/>
                                  </p:stCondLst>
                                  <p:childTnLst>
                                    <p:animEffect transition="out" filter="fade">
                                      <p:cBhvr>
                                        <p:cTn id="122" dur="500" tmFilter="0, 0; .2, .5; .8, .5; 1, 0"/>
                                        <p:tgtEl>
                                          <p:spTgt spid="21"/>
                                        </p:tgtEl>
                                      </p:cBhvr>
                                    </p:animEffect>
                                    <p:animScale>
                                      <p:cBhvr>
                                        <p:cTn id="123" dur="250" autoRev="1" fill="hold"/>
                                        <p:tgtEl>
                                          <p:spTgt spid="21"/>
                                        </p:tgtEl>
                                      </p:cBhvr>
                                      <p:by x="105000" y="105000"/>
                                    </p:animScale>
                                  </p:childTnLst>
                                </p:cTn>
                              </p:par>
                              <p:par>
                                <p:cTn id="124" presetID="26" presetClass="emph" presetSubtype="0" fill="hold" grpId="1" nodeType="withEffect">
                                  <p:stCondLst>
                                    <p:cond delay="0"/>
                                  </p:stCondLst>
                                  <p:childTnLst>
                                    <p:animEffect transition="out" filter="fade">
                                      <p:cBhvr>
                                        <p:cTn id="125" dur="500" tmFilter="0, 0; .2, .5; .8, .5; 1, 0"/>
                                        <p:tgtEl>
                                          <p:spTgt spid="19"/>
                                        </p:tgtEl>
                                      </p:cBhvr>
                                    </p:animEffect>
                                    <p:animScale>
                                      <p:cBhvr>
                                        <p:cTn id="126" dur="250" autoRev="1" fill="hold"/>
                                        <p:tgtEl>
                                          <p:spTgt spid="19"/>
                                        </p:tgtEl>
                                      </p:cBhvr>
                                      <p:by x="105000" y="105000"/>
                                    </p:animScale>
                                  </p:childTnLst>
                                </p:cTn>
                              </p:par>
                              <p:par>
                                <p:cTn id="127" presetID="26" presetClass="emph" presetSubtype="0" fill="hold" grpId="1" nodeType="withEffect">
                                  <p:stCondLst>
                                    <p:cond delay="0"/>
                                  </p:stCondLst>
                                  <p:childTnLst>
                                    <p:animEffect transition="out" filter="fade">
                                      <p:cBhvr>
                                        <p:cTn id="128" dur="500" tmFilter="0, 0; .2, .5; .8, .5; 1, 0"/>
                                        <p:tgtEl>
                                          <p:spTgt spid="26"/>
                                        </p:tgtEl>
                                      </p:cBhvr>
                                    </p:animEffect>
                                    <p:animScale>
                                      <p:cBhvr>
                                        <p:cTn id="129"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P spid="14" grpId="0"/>
      <p:bldP spid="14" grpId="1"/>
      <p:bldP spid="15" grpId="0" animBg="1"/>
      <p:bldP spid="15" grpId="1" animBg="1"/>
      <p:bldP spid="19" grpId="0" animBg="1"/>
      <p:bldP spid="19" grpId="1" animBg="1"/>
      <p:bldP spid="20" grpId="0"/>
      <p:bldP spid="20" grpId="1"/>
      <p:bldP spid="21" grpId="0"/>
      <p:bldP spid="21" grpId="1"/>
      <p:bldP spid="18" grpId="0" animBg="1"/>
      <p:bldP spid="18" grpId="1" animBg="1"/>
      <p:bldP spid="22" grpId="0"/>
      <p:bldP spid="22" grpId="1"/>
      <p:bldP spid="23" grpId="0" animBg="1"/>
      <p:bldP spid="23" grpId="1" animBg="1"/>
      <p:bldP spid="24" grpId="0"/>
      <p:bldP spid="24" grpId="1"/>
      <p:bldP spid="25" grpId="0"/>
      <p:bldP spid="25" grpId="1"/>
      <p:bldP spid="26" grpId="0"/>
      <p:bldP spid="26" grpId="1"/>
      <p:bldP spid="8" grpId="0" animBg="1"/>
      <p:bldP spid="8" grpId="1" animBg="1"/>
      <p:bldP spid="6" grpId="0"/>
      <p:bldP spid="6" grpId="1"/>
      <p:bldP spid="35"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descr="C:\Users\a\Dropbox\Captures d'écran\Capture d'écran 2020-06-20 14.01.13.png"/>
          <p:cNvPicPr/>
          <p:nvPr/>
        </p:nvPicPr>
        <p:blipFill rotWithShape="1">
          <a:blip r:embed="rId3">
            <a:extLst>
              <a:ext uri="{28A0092B-C50C-407E-A947-70E740481C1C}">
                <a14:useLocalDpi xmlns:a14="http://schemas.microsoft.com/office/drawing/2010/main" val="0"/>
              </a:ext>
            </a:extLst>
          </a:blip>
          <a:srcRect l="3638" t="14117" r="1444" b="16291"/>
          <a:stretch/>
        </p:blipFill>
        <p:spPr bwMode="auto">
          <a:xfrm>
            <a:off x="1765782" y="1718213"/>
            <a:ext cx="9643425" cy="5065252"/>
          </a:xfrm>
          <a:prstGeom prst="rect">
            <a:avLst/>
          </a:prstGeom>
          <a:noFill/>
          <a:ln>
            <a:noFill/>
          </a:ln>
          <a:extLst>
            <a:ext uri="{53640926-AAD7-44D8-BBD7-CCE9431645EC}">
              <a14:shadowObscured xmlns:a14="http://schemas.microsoft.com/office/drawing/2010/main"/>
            </a:ext>
          </a:extLst>
        </p:spPr>
      </p:pic>
      <p:pic>
        <p:nvPicPr>
          <p:cNvPr id="10" name="Picture 9" descr="D:\Projet PFE\images\swagger.png"/>
          <p:cNvPicPr/>
          <p:nvPr/>
        </p:nvPicPr>
        <p:blipFill rotWithShape="1">
          <a:blip r:embed="rId4">
            <a:extLst>
              <a:ext uri="{28A0092B-C50C-407E-A947-70E740481C1C}">
                <a14:useLocalDpi xmlns:a14="http://schemas.microsoft.com/office/drawing/2010/main" val="0"/>
              </a:ext>
            </a:extLst>
          </a:blip>
          <a:srcRect l="12800" t="12400" r="14000" b="12800"/>
          <a:stretch/>
        </p:blipFill>
        <p:spPr bwMode="auto">
          <a:xfrm>
            <a:off x="213924" y="2551349"/>
            <a:ext cx="1451841" cy="1359923"/>
          </a:xfrm>
          <a:prstGeom prst="rect">
            <a:avLst/>
          </a:prstGeom>
          <a:noFill/>
          <a:ln>
            <a:noFill/>
          </a:ln>
          <a:extLst>
            <a:ext uri="{53640926-AAD7-44D8-BBD7-CCE9431645EC}">
              <a14:shadowObscured xmlns:a14="http://schemas.microsoft.com/office/drawing/2010/main"/>
            </a:ext>
          </a:ex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1901" y="187339"/>
            <a:ext cx="1072402" cy="1161770"/>
          </a:xfrm>
          <a:prstGeom prst="rect">
            <a:avLst/>
          </a:prstGeom>
        </p:spPr>
      </p:pic>
      <p:sp>
        <p:nvSpPr>
          <p:cNvPr id="3" name="Rectangle 2"/>
          <p:cNvSpPr/>
          <p:nvPr/>
        </p:nvSpPr>
        <p:spPr>
          <a:xfrm>
            <a:off x="4936548" y="2045926"/>
            <a:ext cx="3061031" cy="584775"/>
          </a:xfrm>
          <a:prstGeom prst="rect">
            <a:avLst/>
          </a:prstGeom>
        </p:spPr>
        <p:txBody>
          <a:bodyPr wrap="none">
            <a:spAutoFit/>
          </a:bodyPr>
          <a:lstStyle/>
          <a:p>
            <a:pPr algn="ctr"/>
            <a:r>
              <a:rPr lang="fr-FR" sz="3200" b="1" dirty="0">
                <a:ln>
                  <a:solidFill>
                    <a:schemeClr val="bg2">
                      <a:lumMod val="10000"/>
                    </a:schemeClr>
                  </a:solidFill>
                </a:ln>
                <a:solidFill>
                  <a:schemeClr val="accent3"/>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rPr>
              <a:t>Protocole HTTP</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231" y="4215445"/>
            <a:ext cx="1539516" cy="1491030"/>
          </a:xfrm>
          <a:prstGeom prst="rect">
            <a:avLst/>
          </a:prstGeom>
        </p:spPr>
      </p:pic>
      <p:pic>
        <p:nvPicPr>
          <p:cNvPr id="9" name="Picture 30" descr="1"/>
          <p:cNvPicPr>
            <a:picLocks noChangeAspect="1" noChangeArrowheads="1"/>
          </p:cNvPicPr>
          <p:nvPr/>
        </p:nvPicPr>
        <p:blipFill>
          <a:blip r:embed="rId7"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0992757" y="5706475"/>
            <a:ext cx="795867"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20</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12"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14" name="ZoneTexte 4"/>
          <p:cNvSpPr txBox="1"/>
          <p:nvPr/>
        </p:nvSpPr>
        <p:spPr>
          <a:xfrm>
            <a:off x="1" y="1081815"/>
            <a:ext cx="6502400" cy="67961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36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Protocoles de communication</a:t>
            </a:r>
            <a:endParaRPr lang="fr-FR" sz="3600" b="1" dirty="0">
              <a:solidFill>
                <a:srgbClr val="5B9BD5">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26103300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12"/>
                                        </p:tgtEl>
                                        <p:attrNameLst>
                                          <p:attrName>style.opacity</p:attrName>
                                        </p:attrNameLst>
                                      </p:cBhvr>
                                      <p:to>
                                        <p:strVal val="0.5"/>
                                      </p:to>
                                    </p:set>
                                    <p:animEffect filter="image" prLst="opacity: 0.5">
                                      <p:cBhvr rctx="IE">
                                        <p:cTn id="7" dur="indefinite"/>
                                        <p:tgtEl>
                                          <p:spTgt spid="12"/>
                                        </p:tgtEl>
                                      </p:cBhvr>
                                    </p:animEffect>
                                  </p:childTnLst>
                                </p:cTn>
                              </p:par>
                              <p:par>
                                <p:cTn id="8" presetID="9" presetClass="emph" presetSubtype="0" grpId="0" nodeType="withEffect">
                                  <p:stCondLst>
                                    <p:cond delay="0"/>
                                  </p:stCondLst>
                                  <p:childTnLst>
                                    <p:set>
                                      <p:cBhvr rctx="PPT">
                                        <p:cTn id="9" dur="indefinite"/>
                                        <p:tgtEl>
                                          <p:spTgt spid="14"/>
                                        </p:tgtEl>
                                        <p:attrNameLst>
                                          <p:attrName>style.opacity</p:attrName>
                                        </p:attrNameLst>
                                      </p:cBhvr>
                                      <p:to>
                                        <p:strVal val="0.5"/>
                                      </p:to>
                                    </p:set>
                                    <p:animEffect filter="image" prLst="opacity: 0.5">
                                      <p:cBhvr rctx="IE">
                                        <p:cTn id="10" dur="indefinite"/>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strVal val="#ppt_w+.3"/>
                                          </p:val>
                                        </p:tav>
                                        <p:tav tm="100000">
                                          <p:val>
                                            <p:strVal val="#ppt_w"/>
                                          </p:val>
                                        </p:tav>
                                      </p:tavLst>
                                    </p:anim>
                                    <p:anim calcmode="lin" valueType="num">
                                      <p:cBhvr>
                                        <p:cTn id="16" dur="1000" fill="hold"/>
                                        <p:tgtEl>
                                          <p:spTgt spid="8"/>
                                        </p:tgtEl>
                                        <p:attrNameLst>
                                          <p:attrName>ppt_h</p:attrName>
                                        </p:attrNameLst>
                                      </p:cBhvr>
                                      <p:tavLst>
                                        <p:tav tm="0">
                                          <p:val>
                                            <p:strVal val="#ppt_h"/>
                                          </p:val>
                                        </p:tav>
                                        <p:tav tm="100000">
                                          <p:val>
                                            <p:strVal val="#ppt_h"/>
                                          </p:val>
                                        </p:tav>
                                      </p:tavLst>
                                    </p:anim>
                                    <p:animEffect transition="in" filter="fade">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3795596" y="2881511"/>
            <a:ext cx="3640225" cy="2695141"/>
          </a:xfrm>
          <a:prstGeom prst="cloud">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solidFill>
                <a:prstClr val="black"/>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10" t="8275" r="977" b="6208"/>
          <a:stretch/>
        </p:blipFill>
        <p:spPr>
          <a:xfrm>
            <a:off x="4585660" y="3770677"/>
            <a:ext cx="1977469" cy="1301980"/>
          </a:xfrm>
          <a:prstGeom prst="rect">
            <a:avLst/>
          </a:prstGeom>
          <a:ln>
            <a:noFill/>
          </a:ln>
          <a:effectLst>
            <a:softEdge rad="112500"/>
          </a:effectLst>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90" t="3809" r="5711" b="11292"/>
          <a:stretch/>
        </p:blipFill>
        <p:spPr>
          <a:xfrm>
            <a:off x="315394" y="3384006"/>
            <a:ext cx="1583966" cy="1360340"/>
          </a:xfrm>
          <a:prstGeom prst="rect">
            <a:avLst/>
          </a:prstGeom>
          <a:ln>
            <a:noFill/>
          </a:ln>
          <a:effectLst>
            <a:softEdge rad="112500"/>
          </a:effectLst>
        </p:spPr>
      </p:pic>
      <p:sp>
        <p:nvSpPr>
          <p:cNvPr id="11" name="TextBox 10"/>
          <p:cNvSpPr txBox="1"/>
          <p:nvPr/>
        </p:nvSpPr>
        <p:spPr>
          <a:xfrm>
            <a:off x="4511301" y="3340508"/>
            <a:ext cx="2306926" cy="461665"/>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cs typeface="Times New Roman" panose="02020603050405020304" pitchFamily="18" charset="0"/>
              </a:rPr>
              <a:t>RPI Web Server </a:t>
            </a:r>
          </a:p>
        </p:txBody>
      </p:sp>
      <p:sp>
        <p:nvSpPr>
          <p:cNvPr id="14" name="TextBox 13"/>
          <p:cNvSpPr txBox="1"/>
          <p:nvPr/>
        </p:nvSpPr>
        <p:spPr>
          <a:xfrm>
            <a:off x="295105" y="4803485"/>
            <a:ext cx="1604255" cy="523220"/>
          </a:xfrm>
          <a:prstGeom prst="rect">
            <a:avLst/>
          </a:prstGeom>
          <a:noFill/>
        </p:spPr>
        <p:txBody>
          <a:bodyPr wrap="square" rtlCol="0">
            <a:spAutoFit/>
          </a:bodyPr>
          <a:lstStyle/>
          <a:p>
            <a:pPr algn="ctr"/>
            <a:r>
              <a:rPr lang="fr-FR" sz="2800" b="1" dirty="0">
                <a:solidFill>
                  <a:prstClr val="black"/>
                </a:solidFill>
                <a:latin typeface="Times New Roman" panose="02020603050405020304" pitchFamily="18" charset="0"/>
                <a:cs typeface="Times New Roman" panose="02020603050405020304" pitchFamily="18" charset="0"/>
              </a:rPr>
              <a:t>Client </a:t>
            </a:r>
          </a:p>
        </p:txBody>
      </p:sp>
      <p:sp>
        <p:nvSpPr>
          <p:cNvPr id="15" name="Right Arrow 14"/>
          <p:cNvSpPr/>
          <p:nvPr/>
        </p:nvSpPr>
        <p:spPr>
          <a:xfrm>
            <a:off x="1850147" y="3670645"/>
            <a:ext cx="1821500" cy="615520"/>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solidFill>
                <a:prstClr val="black"/>
              </a:solidFill>
            </a:endParaRPr>
          </a:p>
        </p:txBody>
      </p:sp>
      <p:sp>
        <p:nvSpPr>
          <p:cNvPr id="19" name="Right Arrow 18"/>
          <p:cNvSpPr/>
          <p:nvPr/>
        </p:nvSpPr>
        <p:spPr>
          <a:xfrm rot="10800000">
            <a:off x="1813633" y="4178632"/>
            <a:ext cx="1821500" cy="60909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solidFill>
                <a:prstClr val="black"/>
              </a:solidFill>
            </a:endParaRPr>
          </a:p>
        </p:txBody>
      </p:sp>
      <p:sp>
        <p:nvSpPr>
          <p:cNvPr id="20" name="TextBox 19"/>
          <p:cNvSpPr txBox="1"/>
          <p:nvPr/>
        </p:nvSpPr>
        <p:spPr>
          <a:xfrm>
            <a:off x="1800934" y="3789355"/>
            <a:ext cx="1789144" cy="369332"/>
          </a:xfrm>
          <a:prstGeom prst="rect">
            <a:avLst/>
          </a:prstGeom>
          <a:noFill/>
        </p:spPr>
        <p:txBody>
          <a:bodyPr wrap="square" rtlCol="0">
            <a:spAutoFit/>
          </a:bodyPr>
          <a:lstStyle/>
          <a:p>
            <a:pPr algn="ctr"/>
            <a:r>
              <a:rPr lang="fr-FR" b="1" dirty="0">
                <a:solidFill>
                  <a:prstClr val="black"/>
                </a:solidFill>
                <a:latin typeface="Times New Roman" panose="02020603050405020304" pitchFamily="18" charset="0"/>
                <a:cs typeface="Times New Roman" panose="02020603050405020304" pitchFamily="18" charset="0"/>
              </a:rPr>
              <a:t>HTTP Request</a:t>
            </a:r>
          </a:p>
        </p:txBody>
      </p:sp>
      <p:sp>
        <p:nvSpPr>
          <p:cNvPr id="21" name="TextBox 20"/>
          <p:cNvSpPr txBox="1"/>
          <p:nvPr/>
        </p:nvSpPr>
        <p:spPr>
          <a:xfrm>
            <a:off x="1724646" y="4237428"/>
            <a:ext cx="2125185" cy="461665"/>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cs typeface="Times New Roman" panose="02020603050405020304" pitchFamily="18" charset="0"/>
              </a:rPr>
              <a:t>H</a:t>
            </a:r>
            <a:r>
              <a:rPr lang="fr-FR" sz="2000" b="1" dirty="0">
                <a:solidFill>
                  <a:prstClr val="black"/>
                </a:solidFill>
                <a:latin typeface="Times New Roman" panose="02020603050405020304" pitchFamily="18" charset="0"/>
                <a:cs typeface="Times New Roman" panose="02020603050405020304" pitchFamily="18" charset="0"/>
              </a:rPr>
              <a:t>TTP Response</a:t>
            </a:r>
          </a:p>
        </p:txBody>
      </p:sp>
      <p:sp>
        <p:nvSpPr>
          <p:cNvPr id="18" name="Right Arrow 17"/>
          <p:cNvSpPr/>
          <p:nvPr/>
        </p:nvSpPr>
        <p:spPr>
          <a:xfrm>
            <a:off x="7575235" y="3466140"/>
            <a:ext cx="1821500" cy="615520"/>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solidFill>
                <a:prstClr val="black"/>
              </a:solidFill>
            </a:endParaRPr>
          </a:p>
        </p:txBody>
      </p:sp>
      <p:sp>
        <p:nvSpPr>
          <p:cNvPr id="22" name="TextBox 21"/>
          <p:cNvSpPr txBox="1"/>
          <p:nvPr/>
        </p:nvSpPr>
        <p:spPr>
          <a:xfrm>
            <a:off x="7410965" y="3532537"/>
            <a:ext cx="2125185" cy="400110"/>
          </a:xfrm>
          <a:prstGeom prst="rect">
            <a:avLst/>
          </a:prstGeom>
          <a:noFill/>
        </p:spPr>
        <p:txBody>
          <a:bodyPr wrap="square" rtlCol="0">
            <a:spAutoFit/>
          </a:bodyPr>
          <a:lstStyle/>
          <a:p>
            <a:pPr algn="ctr"/>
            <a:r>
              <a:rPr lang="fr-FR" sz="2000" b="1" dirty="0">
                <a:solidFill>
                  <a:prstClr val="black"/>
                </a:solidFill>
                <a:latin typeface="Times New Roman" panose="02020603050405020304" pitchFamily="18" charset="0"/>
                <a:cs typeface="Times New Roman" panose="02020603050405020304" pitchFamily="18" charset="0"/>
              </a:rPr>
              <a:t>Commande </a:t>
            </a:r>
          </a:p>
        </p:txBody>
      </p:sp>
      <p:sp>
        <p:nvSpPr>
          <p:cNvPr id="23" name="Right Arrow 22"/>
          <p:cNvSpPr/>
          <p:nvPr/>
        </p:nvSpPr>
        <p:spPr>
          <a:xfrm rot="10800000">
            <a:off x="7438265" y="4015683"/>
            <a:ext cx="1821500" cy="60909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solidFill>
                <a:prstClr val="black"/>
              </a:solidFill>
            </a:endParaRPr>
          </a:p>
        </p:txBody>
      </p:sp>
      <p:sp>
        <p:nvSpPr>
          <p:cNvPr id="24" name="TextBox 23"/>
          <p:cNvSpPr txBox="1"/>
          <p:nvPr/>
        </p:nvSpPr>
        <p:spPr>
          <a:xfrm>
            <a:off x="7382676" y="4086110"/>
            <a:ext cx="2125185" cy="400110"/>
          </a:xfrm>
          <a:prstGeom prst="rect">
            <a:avLst/>
          </a:prstGeom>
          <a:noFill/>
        </p:spPr>
        <p:txBody>
          <a:bodyPr wrap="square" rtlCol="0">
            <a:spAutoFit/>
          </a:bodyPr>
          <a:lstStyle/>
          <a:p>
            <a:pPr algn="ctr"/>
            <a:r>
              <a:rPr lang="fr-FR" sz="2000" b="1" dirty="0">
                <a:solidFill>
                  <a:prstClr val="black"/>
                </a:solidFill>
                <a:latin typeface="Times New Roman" panose="02020603050405020304" pitchFamily="18" charset="0"/>
                <a:cs typeface="Times New Roman" panose="02020603050405020304" pitchFamily="18" charset="0"/>
              </a:rPr>
              <a:t>Response</a:t>
            </a:r>
          </a:p>
        </p:txBody>
      </p:sp>
      <p:sp>
        <p:nvSpPr>
          <p:cNvPr id="25" name="TextBox 24"/>
          <p:cNvSpPr txBox="1"/>
          <p:nvPr/>
        </p:nvSpPr>
        <p:spPr>
          <a:xfrm>
            <a:off x="7488654" y="2909795"/>
            <a:ext cx="1969806" cy="461665"/>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cs typeface="Times New Roman" panose="02020603050405020304" pitchFamily="18" charset="0"/>
              </a:rPr>
              <a:t>Liaison série</a:t>
            </a:r>
          </a:p>
        </p:txBody>
      </p:sp>
      <p:sp>
        <p:nvSpPr>
          <p:cNvPr id="26" name="TextBox 25"/>
          <p:cNvSpPr txBox="1"/>
          <p:nvPr/>
        </p:nvSpPr>
        <p:spPr>
          <a:xfrm>
            <a:off x="1693826" y="3004475"/>
            <a:ext cx="2183355" cy="461665"/>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cs typeface="Times New Roman" panose="02020603050405020304" pitchFamily="18" charset="0"/>
              </a:rPr>
              <a:t>Requête HTTP</a:t>
            </a:r>
          </a:p>
        </p:txBody>
      </p:sp>
      <p:sp>
        <p:nvSpPr>
          <p:cNvPr id="29" name="Rounded Rectangle 28"/>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Picture 30" descr="1"/>
          <p:cNvPicPr>
            <a:picLocks noChangeAspect="1" noChangeArrowheads="1"/>
          </p:cNvPicPr>
          <p:nvPr/>
        </p:nvPicPr>
        <p:blipFill>
          <a:blip r:embed="rId5"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989733" y="5706475"/>
            <a:ext cx="834090"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21</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8" name="Rounded Rectangle 7"/>
          <p:cNvSpPr/>
          <p:nvPr/>
        </p:nvSpPr>
        <p:spPr>
          <a:xfrm>
            <a:off x="9779085" y="3402066"/>
            <a:ext cx="1745564" cy="10190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6" name="TextBox 5"/>
          <p:cNvSpPr txBox="1"/>
          <p:nvPr/>
        </p:nvSpPr>
        <p:spPr>
          <a:xfrm>
            <a:off x="9780039" y="3730751"/>
            <a:ext cx="1719424" cy="369332"/>
          </a:xfrm>
          <a:prstGeom prst="rect">
            <a:avLst/>
          </a:prstGeom>
          <a:noFill/>
        </p:spPr>
        <p:txBody>
          <a:bodyPr wrap="square" rtlCol="0">
            <a:spAutoFit/>
          </a:bodyPr>
          <a:lstStyle/>
          <a:p>
            <a:pPr algn="ctr"/>
            <a:r>
              <a:rPr lang="fr-FR" b="1" dirty="0" smtClean="0">
                <a:latin typeface="Times New Roman" panose="02020603050405020304" pitchFamily="18" charset="0"/>
                <a:cs typeface="Times New Roman" panose="02020603050405020304" pitchFamily="18" charset="0"/>
              </a:rPr>
              <a:t>Script python</a:t>
            </a:r>
            <a:endParaRPr lang="fr-FR" b="1" dirty="0">
              <a:latin typeface="Times New Roman" panose="02020603050405020304" pitchFamily="18" charset="0"/>
              <a:cs typeface="Times New Roman" panose="02020603050405020304" pitchFamily="18" charset="0"/>
            </a:endParaRPr>
          </a:p>
        </p:txBody>
      </p:sp>
      <p:sp>
        <p:nvSpPr>
          <p:cNvPr id="35" name="ZoneTexte 4"/>
          <p:cNvSpPr txBox="1"/>
          <p:nvPr/>
        </p:nvSpPr>
        <p:spPr>
          <a:xfrm>
            <a:off x="0" y="1722365"/>
            <a:ext cx="6866313" cy="741166"/>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40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Protocoles de communication</a:t>
            </a:r>
            <a:endParaRPr lang="fr-FR" sz="4000" b="1" dirty="0">
              <a:solidFill>
                <a:srgbClr val="5B9BD5">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4370" y="226562"/>
            <a:ext cx="1345560" cy="1457691"/>
          </a:xfrm>
          <a:prstGeom prst="rect">
            <a:avLst/>
          </a:prstGeom>
        </p:spPr>
      </p:pic>
      <p:sp>
        <p:nvSpPr>
          <p:cNvPr id="27"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Tree>
    <p:extLst>
      <p:ext uri="{BB962C8B-B14F-4D97-AF65-F5344CB8AC3E}">
        <p14:creationId xmlns:p14="http://schemas.microsoft.com/office/powerpoint/2010/main" val="8464102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27"/>
                                        </p:tgtEl>
                                        <p:attrNameLst>
                                          <p:attrName>style.opacity</p:attrName>
                                        </p:attrNameLst>
                                      </p:cBhvr>
                                      <p:to>
                                        <p:strVal val="0.5"/>
                                      </p:to>
                                    </p:set>
                                    <p:animEffect filter="image" prLst="opacity: 0.5">
                                      <p:cBhvr rctx="IE">
                                        <p:cTn id="7" dur="indefinite"/>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rctx="PPT">
                                        <p:cTn id="11" dur="indefinite"/>
                                        <p:tgtEl>
                                          <p:spTgt spid="21"/>
                                        </p:tgtEl>
                                        <p:attrNameLst>
                                          <p:attrName>style.opacity</p:attrName>
                                        </p:attrNameLst>
                                      </p:cBhvr>
                                      <p:to>
                                        <p:strVal val="0.5"/>
                                      </p:to>
                                    </p:set>
                                    <p:animEffect filter="image" prLst="opacity: 0.5">
                                      <p:cBhvr rctx="IE">
                                        <p:cTn id="12" dur="indefinite"/>
                                        <p:tgtEl>
                                          <p:spTgt spid="21"/>
                                        </p:tgtEl>
                                      </p:cBhvr>
                                    </p:animEffect>
                                  </p:childTnLst>
                                </p:cTn>
                              </p:par>
                              <p:par>
                                <p:cTn id="13" presetID="9" presetClass="emph" presetSubtype="0" grpId="0" nodeType="withEffect">
                                  <p:stCondLst>
                                    <p:cond delay="0"/>
                                  </p:stCondLst>
                                  <p:childTnLst>
                                    <p:set>
                                      <p:cBhvr rctx="PPT">
                                        <p:cTn id="14" dur="indefinite"/>
                                        <p:tgtEl>
                                          <p:spTgt spid="19"/>
                                        </p:tgtEl>
                                        <p:attrNameLst>
                                          <p:attrName>style.opacity</p:attrName>
                                        </p:attrNameLst>
                                      </p:cBhvr>
                                      <p:to>
                                        <p:strVal val="0.5"/>
                                      </p:to>
                                    </p:set>
                                    <p:animEffect filter="image" prLst="opacity: 0.5">
                                      <p:cBhvr rctx="IE">
                                        <p:cTn id="15" dur="indefinite"/>
                                        <p:tgtEl>
                                          <p:spTgt spid="19"/>
                                        </p:tgtEl>
                                      </p:cBhvr>
                                    </p:animEffect>
                                  </p:childTnLst>
                                </p:cTn>
                              </p:par>
                              <p:par>
                                <p:cTn id="16" presetID="9" presetClass="emph" presetSubtype="0" grpId="0" nodeType="withEffect">
                                  <p:stCondLst>
                                    <p:cond delay="0"/>
                                  </p:stCondLst>
                                  <p:childTnLst>
                                    <p:set>
                                      <p:cBhvr rctx="PPT">
                                        <p:cTn id="17" dur="indefinite"/>
                                        <p:tgtEl>
                                          <p:spTgt spid="20"/>
                                        </p:tgtEl>
                                        <p:attrNameLst>
                                          <p:attrName>style.opacity</p:attrName>
                                        </p:attrNameLst>
                                      </p:cBhvr>
                                      <p:to>
                                        <p:strVal val="0.5"/>
                                      </p:to>
                                    </p:set>
                                    <p:animEffect filter="image" prLst="opacity: 0.5">
                                      <p:cBhvr rctx="IE">
                                        <p:cTn id="18" dur="indefinite"/>
                                        <p:tgtEl>
                                          <p:spTgt spid="20"/>
                                        </p:tgtEl>
                                      </p:cBhvr>
                                    </p:animEffect>
                                  </p:childTnLst>
                                </p:cTn>
                              </p:par>
                              <p:par>
                                <p:cTn id="19" presetID="9" presetClass="emph" presetSubtype="0" grpId="0" nodeType="withEffect">
                                  <p:stCondLst>
                                    <p:cond delay="0"/>
                                  </p:stCondLst>
                                  <p:childTnLst>
                                    <p:set>
                                      <p:cBhvr rctx="PPT">
                                        <p:cTn id="20" dur="indefinite"/>
                                        <p:tgtEl>
                                          <p:spTgt spid="15"/>
                                        </p:tgtEl>
                                        <p:attrNameLst>
                                          <p:attrName>style.opacity</p:attrName>
                                        </p:attrNameLst>
                                      </p:cBhvr>
                                      <p:to>
                                        <p:strVal val="0.5"/>
                                      </p:to>
                                    </p:set>
                                    <p:animEffect filter="image" prLst="opacity: 0.5">
                                      <p:cBhvr rctx="IE">
                                        <p:cTn id="21" dur="indefinite"/>
                                        <p:tgtEl>
                                          <p:spTgt spid="15"/>
                                        </p:tgtEl>
                                      </p:cBhvr>
                                    </p:animEffect>
                                  </p:childTnLst>
                                </p:cTn>
                              </p:par>
                              <p:par>
                                <p:cTn id="22" presetID="9" presetClass="emph" presetSubtype="0" grpId="0" nodeType="withEffect">
                                  <p:stCondLst>
                                    <p:cond delay="0"/>
                                  </p:stCondLst>
                                  <p:childTnLst>
                                    <p:set>
                                      <p:cBhvr rctx="PPT">
                                        <p:cTn id="23" dur="indefinite"/>
                                        <p:tgtEl>
                                          <p:spTgt spid="26"/>
                                        </p:tgtEl>
                                        <p:attrNameLst>
                                          <p:attrName>style.opacity</p:attrName>
                                        </p:attrNameLst>
                                      </p:cBhvr>
                                      <p:to>
                                        <p:strVal val="0.5"/>
                                      </p:to>
                                    </p:set>
                                    <p:animEffect filter="image" prLst="opacity: 0.5">
                                      <p:cBhvr rctx="IE">
                                        <p:cTn id="24" dur="indefinite"/>
                                        <p:tgtEl>
                                          <p:spTgt spid="26"/>
                                        </p:tgtEl>
                                      </p:cBhvr>
                                    </p:animEffect>
                                  </p:childTnLst>
                                </p:cTn>
                              </p:par>
                              <p:par>
                                <p:cTn id="25" presetID="9" presetClass="emph" presetSubtype="0" nodeType="withEffect">
                                  <p:stCondLst>
                                    <p:cond delay="0"/>
                                  </p:stCondLst>
                                  <p:childTnLst>
                                    <p:set>
                                      <p:cBhvr rctx="PPT">
                                        <p:cTn id="26" dur="indefinite"/>
                                        <p:tgtEl>
                                          <p:spTgt spid="7"/>
                                        </p:tgtEl>
                                        <p:attrNameLst>
                                          <p:attrName>style.opacity</p:attrName>
                                        </p:attrNameLst>
                                      </p:cBhvr>
                                      <p:to>
                                        <p:strVal val="0.5"/>
                                      </p:to>
                                    </p:set>
                                    <p:animEffect filter="image" prLst="opacity: 0.5">
                                      <p:cBhvr rctx="IE">
                                        <p:cTn id="27" dur="indefinite"/>
                                        <p:tgtEl>
                                          <p:spTgt spid="7"/>
                                        </p:tgtEl>
                                      </p:cBhvr>
                                    </p:animEffect>
                                  </p:childTnLst>
                                </p:cTn>
                              </p:par>
                              <p:par>
                                <p:cTn id="28" presetID="9" presetClass="emph" presetSubtype="0" grpId="0" nodeType="withEffect">
                                  <p:stCondLst>
                                    <p:cond delay="0"/>
                                  </p:stCondLst>
                                  <p:childTnLst>
                                    <p:set>
                                      <p:cBhvr rctx="PPT">
                                        <p:cTn id="29" dur="indefinite"/>
                                        <p:tgtEl>
                                          <p:spTgt spid="14"/>
                                        </p:tgtEl>
                                        <p:attrNameLst>
                                          <p:attrName>style.opacity</p:attrName>
                                        </p:attrNameLst>
                                      </p:cBhvr>
                                      <p:to>
                                        <p:strVal val="0.5"/>
                                      </p:to>
                                    </p:set>
                                    <p:animEffect filter="image" prLst="opacity: 0.5">
                                      <p:cBhvr rctx="IE">
                                        <p:cTn id="30" dur="indefinite"/>
                                        <p:tgtEl>
                                          <p:spTgt spid="14"/>
                                        </p:tgtEl>
                                      </p:cBhvr>
                                    </p:animEffect>
                                  </p:childTnLst>
                                </p:cTn>
                              </p:par>
                            </p:childTnLst>
                          </p:cTn>
                        </p:par>
                        <p:par>
                          <p:cTn id="31" fill="hold">
                            <p:stCondLst>
                              <p:cond delay="0"/>
                            </p:stCondLst>
                            <p:childTnLst>
                              <p:par>
                                <p:cTn id="32" presetID="26" presetClass="emph" presetSubtype="0" fill="hold" grpId="0" nodeType="afterEffect">
                                  <p:stCondLst>
                                    <p:cond delay="0"/>
                                  </p:stCondLst>
                                  <p:childTnLst>
                                    <p:animEffect transition="out" filter="fade">
                                      <p:cBhvr>
                                        <p:cTn id="33" dur="500" tmFilter="0, 0; .2, .5; .8, .5; 1, 0"/>
                                        <p:tgtEl>
                                          <p:spTgt spid="24"/>
                                        </p:tgtEl>
                                      </p:cBhvr>
                                    </p:animEffect>
                                    <p:animScale>
                                      <p:cBhvr>
                                        <p:cTn id="34" dur="250" autoRev="1" fill="hold"/>
                                        <p:tgtEl>
                                          <p:spTgt spid="24"/>
                                        </p:tgtEl>
                                      </p:cBhvr>
                                      <p:by x="105000" y="105000"/>
                                    </p:animScale>
                                  </p:childTnLst>
                                </p:cTn>
                              </p:par>
                            </p:childTnLst>
                          </p:cTn>
                        </p:par>
                        <p:par>
                          <p:cTn id="35" fill="hold">
                            <p:stCondLst>
                              <p:cond delay="500"/>
                            </p:stCondLst>
                            <p:childTnLst>
                              <p:par>
                                <p:cTn id="36" presetID="26" presetClass="emph" presetSubtype="0" fill="hold" grpId="0" nodeType="afterEffect">
                                  <p:stCondLst>
                                    <p:cond delay="0"/>
                                  </p:stCondLst>
                                  <p:childTnLst>
                                    <p:animEffect transition="out" filter="fade">
                                      <p:cBhvr>
                                        <p:cTn id="37" dur="500" tmFilter="0, 0; .2, .5; .8, .5; 1, 0"/>
                                        <p:tgtEl>
                                          <p:spTgt spid="23"/>
                                        </p:tgtEl>
                                      </p:cBhvr>
                                    </p:animEffect>
                                    <p:animScale>
                                      <p:cBhvr>
                                        <p:cTn id="38" dur="250" autoRev="1" fill="hold"/>
                                        <p:tgtEl>
                                          <p:spTgt spid="23"/>
                                        </p:tgtEl>
                                      </p:cBhvr>
                                      <p:by x="105000" y="105000"/>
                                    </p:animScale>
                                  </p:childTnLst>
                                </p:cTn>
                              </p:par>
                              <p:par>
                                <p:cTn id="39" presetID="26" presetClass="emph" presetSubtype="0" fill="hold" grpId="0" nodeType="withEffect">
                                  <p:stCondLst>
                                    <p:cond delay="0"/>
                                  </p:stCondLst>
                                  <p:childTnLst>
                                    <p:animEffect transition="out" filter="fade">
                                      <p:cBhvr>
                                        <p:cTn id="40" dur="500" tmFilter="0, 0; .2, .5; .8, .5; 1, 0"/>
                                        <p:tgtEl>
                                          <p:spTgt spid="22"/>
                                        </p:tgtEl>
                                      </p:cBhvr>
                                    </p:animEffect>
                                    <p:animScale>
                                      <p:cBhvr>
                                        <p:cTn id="41" dur="250" autoRev="1" fill="hold"/>
                                        <p:tgtEl>
                                          <p:spTgt spid="22"/>
                                        </p:tgtEl>
                                      </p:cBhvr>
                                      <p:by x="105000" y="105000"/>
                                    </p:animScale>
                                  </p:childTnLst>
                                </p:cTn>
                              </p:par>
                              <p:par>
                                <p:cTn id="42" presetID="26" presetClass="emph" presetSubtype="0" fill="hold" grpId="0" nodeType="withEffect">
                                  <p:stCondLst>
                                    <p:cond delay="0"/>
                                  </p:stCondLst>
                                  <p:childTnLst>
                                    <p:animEffect transition="out" filter="fade">
                                      <p:cBhvr>
                                        <p:cTn id="43" dur="500" tmFilter="0, 0; .2, .5; .8, .5; 1, 0"/>
                                        <p:tgtEl>
                                          <p:spTgt spid="25"/>
                                        </p:tgtEl>
                                      </p:cBhvr>
                                    </p:animEffect>
                                    <p:animScale>
                                      <p:cBhvr>
                                        <p:cTn id="44" dur="250" autoRev="1" fill="hold"/>
                                        <p:tgtEl>
                                          <p:spTgt spid="25"/>
                                        </p:tgtEl>
                                      </p:cBhvr>
                                      <p:by x="105000" y="105000"/>
                                    </p:animScale>
                                  </p:childTnLst>
                                </p:cTn>
                              </p:par>
                              <p:par>
                                <p:cTn id="45" presetID="26" presetClass="emph" presetSubtype="0" fill="hold" grpId="0" nodeType="withEffect">
                                  <p:stCondLst>
                                    <p:cond delay="0"/>
                                  </p:stCondLst>
                                  <p:childTnLst>
                                    <p:animEffect transition="out" filter="fade">
                                      <p:cBhvr>
                                        <p:cTn id="46" dur="500" tmFilter="0, 0; .2, .5; .8, .5; 1, 0"/>
                                        <p:tgtEl>
                                          <p:spTgt spid="6"/>
                                        </p:tgtEl>
                                      </p:cBhvr>
                                    </p:animEffect>
                                    <p:animScale>
                                      <p:cBhvr>
                                        <p:cTn id="47" dur="250" autoRev="1" fill="hold"/>
                                        <p:tgtEl>
                                          <p:spTgt spid="6"/>
                                        </p:tgtEl>
                                      </p:cBhvr>
                                      <p:by x="105000" y="105000"/>
                                    </p:animScale>
                                  </p:childTnLst>
                                </p:cTn>
                              </p:par>
                              <p:par>
                                <p:cTn id="48" presetID="26" presetClass="emph" presetSubtype="0" fill="hold" grpId="0" nodeType="withEffect">
                                  <p:stCondLst>
                                    <p:cond delay="0"/>
                                  </p:stCondLst>
                                  <p:childTnLst>
                                    <p:animEffect transition="out" filter="fade">
                                      <p:cBhvr>
                                        <p:cTn id="49" dur="500" tmFilter="0, 0; .2, .5; .8, .5; 1, 0"/>
                                        <p:tgtEl>
                                          <p:spTgt spid="8"/>
                                        </p:tgtEl>
                                      </p:cBhvr>
                                    </p:animEffect>
                                    <p:animScale>
                                      <p:cBhvr>
                                        <p:cTn id="50"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9" grpId="0" animBg="1"/>
      <p:bldP spid="20" grpId="0"/>
      <p:bldP spid="21" grpId="0"/>
      <p:bldP spid="22" grpId="0"/>
      <p:bldP spid="23" grpId="0" animBg="1"/>
      <p:bldP spid="24" grpId="0"/>
      <p:bldP spid="25" grpId="0"/>
      <p:bldP spid="26" grpId="0"/>
      <p:bldP spid="8" grpId="0" animBg="1"/>
      <p:bldP spid="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26739793"/>
              </p:ext>
            </p:extLst>
          </p:nvPr>
        </p:nvGraphicFramePr>
        <p:xfrm>
          <a:off x="2528047" y="2967372"/>
          <a:ext cx="7135905" cy="3093046"/>
        </p:xfrm>
        <a:graphic>
          <a:graphicData uri="http://schemas.openxmlformats.org/drawingml/2006/table">
            <a:tbl>
              <a:tblPr firstRow="1" firstCol="1" bandRow="1">
                <a:tableStyleId>{5C22544A-7EE6-4342-B048-85BDC9FD1C3A}</a:tableStyleId>
              </a:tblPr>
              <a:tblGrid>
                <a:gridCol w="1929928"/>
                <a:gridCol w="2826642"/>
                <a:gridCol w="2379335"/>
              </a:tblGrid>
              <a:tr h="382164">
                <a:tc>
                  <a:txBody>
                    <a:bodyPr/>
                    <a:lstStyle/>
                    <a:p>
                      <a:pPr algn="ctr">
                        <a:lnSpc>
                          <a:spcPct val="107000"/>
                        </a:lnSpc>
                        <a:spcAft>
                          <a:spcPts val="0"/>
                        </a:spcAft>
                      </a:pPr>
                      <a:r>
                        <a:rPr lang="fr-FR" sz="2400" dirty="0">
                          <a:effectLst/>
                          <a:latin typeface="Times New Roman" panose="02020603050405020304" pitchFamily="18" charset="0"/>
                          <a:cs typeface="Times New Roman" panose="02020603050405020304" pitchFamily="18" charset="0"/>
                        </a:rPr>
                        <a:t>Champ</a:t>
                      </a:r>
                      <a:endParaRPr lang="fr-FR"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2400" dirty="0">
                          <a:effectLst/>
                          <a:latin typeface="Times New Roman" panose="02020603050405020304" pitchFamily="18" charset="0"/>
                          <a:cs typeface="Times New Roman" panose="02020603050405020304" pitchFamily="18" charset="0"/>
                        </a:rPr>
                        <a:t>Définition</a:t>
                      </a:r>
                      <a:endParaRPr lang="fr-FR"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2400">
                          <a:effectLst/>
                          <a:latin typeface="Times New Roman" panose="02020603050405020304" pitchFamily="18" charset="0"/>
                          <a:cs typeface="Times New Roman" panose="02020603050405020304" pitchFamily="18" charset="0"/>
                        </a:rPr>
                        <a:t>Longueur (byte)</a:t>
                      </a:r>
                      <a:endParaRPr lang="fr-FR"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900565">
                <a:tc>
                  <a:txBody>
                    <a:bodyPr/>
                    <a:lstStyle/>
                    <a:p>
                      <a:pPr algn="ctr">
                        <a:lnSpc>
                          <a:spcPct val="107000"/>
                        </a:lnSpc>
                        <a:spcAft>
                          <a:spcPts val="0"/>
                        </a:spcAft>
                      </a:pPr>
                      <a:r>
                        <a:rPr lang="fr-FR" sz="2400" dirty="0">
                          <a:effectLst/>
                          <a:latin typeface="Times New Roman" panose="02020603050405020304" pitchFamily="18" charset="0"/>
                          <a:cs typeface="Times New Roman" panose="02020603050405020304" pitchFamily="18" charset="0"/>
                        </a:rPr>
                        <a:t>‘’PacketLen’’</a:t>
                      </a:r>
                      <a:endParaRPr lang="fr-FR"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2400" dirty="0" smtClean="0">
                          <a:effectLst/>
                          <a:latin typeface="Times New Roman" panose="02020603050405020304" pitchFamily="18" charset="0"/>
                          <a:cs typeface="Times New Roman" panose="02020603050405020304" pitchFamily="18" charset="0"/>
                        </a:rPr>
                        <a:t>Longueur du </a:t>
                      </a:r>
                      <a:r>
                        <a:rPr lang="fr-FR" sz="2400" dirty="0">
                          <a:effectLst/>
                          <a:latin typeface="Times New Roman" panose="02020603050405020304" pitchFamily="18" charset="0"/>
                          <a:cs typeface="Times New Roman" panose="02020603050405020304" pitchFamily="18" charset="0"/>
                        </a:rPr>
                        <a:t>paquet</a:t>
                      </a:r>
                      <a:endParaRPr lang="fr-FR"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2400" dirty="0">
                          <a:effectLst/>
                          <a:latin typeface="Times New Roman" panose="02020603050405020304" pitchFamily="18" charset="0"/>
                          <a:cs typeface="Times New Roman" panose="02020603050405020304" pitchFamily="18" charset="0"/>
                        </a:rPr>
                        <a:t>2</a:t>
                      </a:r>
                      <a:endParaRPr lang="fr-FR"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900565">
                <a:tc>
                  <a:txBody>
                    <a:bodyPr/>
                    <a:lstStyle/>
                    <a:p>
                      <a:pPr algn="ctr">
                        <a:lnSpc>
                          <a:spcPct val="107000"/>
                        </a:lnSpc>
                        <a:spcAft>
                          <a:spcPts val="0"/>
                        </a:spcAft>
                      </a:pPr>
                      <a:r>
                        <a:rPr lang="fr-FR" sz="2400" dirty="0">
                          <a:effectLst/>
                          <a:latin typeface="Times New Roman" panose="02020603050405020304" pitchFamily="18" charset="0"/>
                          <a:cs typeface="Times New Roman" panose="02020603050405020304" pitchFamily="18" charset="0"/>
                        </a:rPr>
                        <a:t>‘’Command’’</a:t>
                      </a:r>
                      <a:endParaRPr lang="fr-FR"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2400" dirty="0" smtClean="0">
                          <a:effectLst/>
                          <a:latin typeface="Times New Roman" panose="02020603050405020304" pitchFamily="18" charset="0"/>
                          <a:cs typeface="Times New Roman" panose="02020603050405020304" pitchFamily="18" charset="0"/>
                        </a:rPr>
                        <a:t>Mot de </a:t>
                      </a:r>
                      <a:r>
                        <a:rPr lang="fr-FR" sz="2400" dirty="0">
                          <a:effectLst/>
                          <a:latin typeface="Times New Roman" panose="02020603050405020304" pitchFamily="18" charset="0"/>
                          <a:cs typeface="Times New Roman" panose="02020603050405020304" pitchFamily="18" charset="0"/>
                        </a:rPr>
                        <a:t>commande</a:t>
                      </a:r>
                      <a:endParaRPr lang="fr-FR"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2400" dirty="0">
                          <a:effectLst/>
                          <a:latin typeface="Times New Roman" panose="02020603050405020304" pitchFamily="18" charset="0"/>
                          <a:cs typeface="Times New Roman" panose="02020603050405020304" pitchFamily="18" charset="0"/>
                        </a:rPr>
                        <a:t>1</a:t>
                      </a:r>
                      <a:endParaRPr lang="fr-FR"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900565">
                <a:tc>
                  <a:txBody>
                    <a:bodyPr/>
                    <a:lstStyle/>
                    <a:p>
                      <a:pPr algn="ctr">
                        <a:lnSpc>
                          <a:spcPct val="107000"/>
                        </a:lnSpc>
                        <a:spcAft>
                          <a:spcPts val="0"/>
                        </a:spcAft>
                      </a:pPr>
                      <a:r>
                        <a:rPr lang="fr-FR" sz="2400">
                          <a:effectLst/>
                          <a:latin typeface="Times New Roman" panose="02020603050405020304" pitchFamily="18" charset="0"/>
                          <a:cs typeface="Times New Roman" panose="02020603050405020304" pitchFamily="18" charset="0"/>
                        </a:rPr>
                        <a:t>‘’Payload’’</a:t>
                      </a:r>
                      <a:endParaRPr lang="fr-FR"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2400" dirty="0" smtClean="0">
                          <a:effectLst/>
                          <a:latin typeface="Times New Roman" panose="02020603050405020304" pitchFamily="18" charset="0"/>
                          <a:cs typeface="Times New Roman" panose="02020603050405020304" pitchFamily="18" charset="0"/>
                        </a:rPr>
                        <a:t>Données efficaces</a:t>
                      </a:r>
                      <a:endParaRPr lang="fr-FR"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2400" dirty="0" smtClean="0">
                          <a:effectLst/>
                          <a:latin typeface="Times New Roman" panose="02020603050405020304" pitchFamily="18" charset="0"/>
                          <a:cs typeface="Times New Roman" panose="02020603050405020304" pitchFamily="18" charset="0"/>
                        </a:rPr>
                        <a:t>1/2</a:t>
                      </a:r>
                      <a:endParaRPr lang="fr-FR"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ounded Rectangle 4"/>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30" descr="1"/>
          <p:cNvPicPr>
            <a:picLocks noChangeAspect="1" noChangeArrowheads="1"/>
          </p:cNvPicPr>
          <p:nvPr/>
        </p:nvPicPr>
        <p:blipFill>
          <a:blip r:embed="rId3"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938933" y="5706475"/>
            <a:ext cx="88488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22</a:t>
            </a:r>
            <a:endParaRPr lang="fr-FR" sz="4000" b="1" dirty="0">
              <a:solidFill>
                <a:prstClr val="black"/>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5438" y="192348"/>
            <a:ext cx="1214492" cy="1315701"/>
          </a:xfrm>
          <a:prstGeom prst="rect">
            <a:avLst/>
          </a:prstGeom>
        </p:spPr>
      </p:pic>
      <p:sp>
        <p:nvSpPr>
          <p:cNvPr id="11"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12" name="ZoneTexte 4"/>
          <p:cNvSpPr txBox="1"/>
          <p:nvPr/>
        </p:nvSpPr>
        <p:spPr>
          <a:xfrm>
            <a:off x="1" y="1081815"/>
            <a:ext cx="6502400" cy="67961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36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Protocoles de communication</a:t>
            </a:r>
            <a:endParaRPr lang="fr-FR" sz="3600" b="1" dirty="0">
              <a:solidFill>
                <a:srgbClr val="5B9BD5">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sp>
        <p:nvSpPr>
          <p:cNvPr id="13" name="Rectangle 12"/>
          <p:cNvSpPr/>
          <p:nvPr/>
        </p:nvSpPr>
        <p:spPr>
          <a:xfrm>
            <a:off x="3802014" y="2258466"/>
            <a:ext cx="4942956" cy="584775"/>
          </a:xfrm>
          <a:prstGeom prst="rect">
            <a:avLst/>
          </a:prstGeom>
        </p:spPr>
        <p:txBody>
          <a:bodyPr wrap="none">
            <a:spAutoFit/>
          </a:bodyPr>
          <a:lstStyle/>
          <a:p>
            <a:r>
              <a:rPr lang="fr-FR" sz="3200" b="1" dirty="0">
                <a:ln>
                  <a:solidFill>
                    <a:schemeClr val="bg2">
                      <a:lumMod val="10000"/>
                    </a:schemeClr>
                  </a:solidFill>
                </a:ln>
                <a:solidFill>
                  <a:schemeClr val="accent3"/>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rPr>
              <a:t>Protocole de la liaison série</a:t>
            </a:r>
          </a:p>
        </p:txBody>
      </p:sp>
    </p:spTree>
    <p:extLst>
      <p:ext uri="{BB962C8B-B14F-4D97-AF65-F5344CB8AC3E}">
        <p14:creationId xmlns:p14="http://schemas.microsoft.com/office/powerpoint/2010/main" val="78306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par>
                                <p:cTn id="8" presetID="9" presetClass="emph" presetSubtype="0" grpId="0" nodeType="withEffect">
                                  <p:stCondLst>
                                    <p:cond delay="0"/>
                                  </p:stCondLst>
                                  <p:childTnLst>
                                    <p:set>
                                      <p:cBhvr rctx="PPT">
                                        <p:cTn id="9" dur="indefinite"/>
                                        <p:tgtEl>
                                          <p:spTgt spid="12"/>
                                        </p:tgtEl>
                                        <p:attrNameLst>
                                          <p:attrName>style.opacity</p:attrName>
                                        </p:attrNameLst>
                                      </p:cBhvr>
                                      <p:to>
                                        <p:strVal val="0.5"/>
                                      </p:to>
                                    </p:set>
                                    <p:animEffect filter="image" prLst="opacity: 0.5">
                                      <p:cBhvr rctx="IE">
                                        <p:cTn id="10" dur="indefinite"/>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80">
                                          <p:stCondLst>
                                            <p:cond delay="0"/>
                                          </p:stCondLst>
                                        </p:cTn>
                                        <p:tgtEl>
                                          <p:spTgt spid="4"/>
                                        </p:tgtEl>
                                      </p:cBhvr>
                                    </p:animEffect>
                                    <p:anim calcmode="lin" valueType="num">
                                      <p:cBhvr>
                                        <p:cTn id="1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gtEl>
                                      </p:cBhvr>
                                      <p:to x="100000" y="60000"/>
                                    </p:animScale>
                                    <p:animScale>
                                      <p:cBhvr>
                                        <p:cTn id="22" dur="166" decel="50000">
                                          <p:stCondLst>
                                            <p:cond delay="676"/>
                                          </p:stCondLst>
                                        </p:cTn>
                                        <p:tgtEl>
                                          <p:spTgt spid="4"/>
                                        </p:tgtEl>
                                      </p:cBhvr>
                                      <p:to x="100000" y="100000"/>
                                    </p:animScale>
                                    <p:animScale>
                                      <p:cBhvr>
                                        <p:cTn id="23" dur="26">
                                          <p:stCondLst>
                                            <p:cond delay="1312"/>
                                          </p:stCondLst>
                                        </p:cTn>
                                        <p:tgtEl>
                                          <p:spTgt spid="4"/>
                                        </p:tgtEl>
                                      </p:cBhvr>
                                      <p:to x="100000" y="80000"/>
                                    </p:animScale>
                                    <p:animScale>
                                      <p:cBhvr>
                                        <p:cTn id="24" dur="166" decel="50000">
                                          <p:stCondLst>
                                            <p:cond delay="1338"/>
                                          </p:stCondLst>
                                        </p:cTn>
                                        <p:tgtEl>
                                          <p:spTgt spid="4"/>
                                        </p:tgtEl>
                                      </p:cBhvr>
                                      <p:to x="100000" y="100000"/>
                                    </p:animScale>
                                    <p:animScale>
                                      <p:cBhvr>
                                        <p:cTn id="25" dur="26">
                                          <p:stCondLst>
                                            <p:cond delay="1642"/>
                                          </p:stCondLst>
                                        </p:cTn>
                                        <p:tgtEl>
                                          <p:spTgt spid="4"/>
                                        </p:tgtEl>
                                      </p:cBhvr>
                                      <p:to x="100000" y="90000"/>
                                    </p:animScale>
                                    <p:animScale>
                                      <p:cBhvr>
                                        <p:cTn id="26" dur="166" decel="50000">
                                          <p:stCondLst>
                                            <p:cond delay="1668"/>
                                          </p:stCondLst>
                                        </p:cTn>
                                        <p:tgtEl>
                                          <p:spTgt spid="4"/>
                                        </p:tgtEl>
                                      </p:cBhvr>
                                      <p:to x="100000" y="100000"/>
                                    </p:animScale>
                                    <p:animScale>
                                      <p:cBhvr>
                                        <p:cTn id="27" dur="26">
                                          <p:stCondLst>
                                            <p:cond delay="1808"/>
                                          </p:stCondLst>
                                        </p:cTn>
                                        <p:tgtEl>
                                          <p:spTgt spid="4"/>
                                        </p:tgtEl>
                                      </p:cBhvr>
                                      <p:to x="100000" y="95000"/>
                                    </p:animScale>
                                    <p:animScale>
                                      <p:cBhvr>
                                        <p:cTn id="2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30" descr="1"/>
          <p:cNvPicPr>
            <a:picLocks noChangeAspect="1" noChangeArrowheads="1"/>
          </p:cNvPicPr>
          <p:nvPr/>
        </p:nvPicPr>
        <p:blipFill>
          <a:blip r:embed="rId3"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938933" y="5706475"/>
            <a:ext cx="88488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23</a:t>
            </a:r>
            <a:endParaRPr lang="fr-FR" sz="4000" b="1" dirty="0">
              <a:solidFill>
                <a:prstClr val="black"/>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5438" y="192348"/>
            <a:ext cx="1214492" cy="1315701"/>
          </a:xfrm>
          <a:prstGeom prst="rect">
            <a:avLst/>
          </a:prstGeom>
        </p:spPr>
      </p:pic>
      <p:sp>
        <p:nvSpPr>
          <p:cNvPr id="11" name="ZoneTexte 53"/>
          <p:cNvSpPr txBox="1"/>
          <p:nvPr/>
        </p:nvSpPr>
        <p:spPr>
          <a:xfrm>
            <a:off x="1454490" y="90481"/>
            <a:ext cx="10025149"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12" name="ZoneTexte 4"/>
          <p:cNvSpPr txBox="1"/>
          <p:nvPr/>
        </p:nvSpPr>
        <p:spPr>
          <a:xfrm>
            <a:off x="201479" y="803863"/>
            <a:ext cx="6502400" cy="67961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36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Protocoles de communication</a:t>
            </a:r>
            <a:endParaRPr lang="fr-FR" sz="3600" b="1" dirty="0">
              <a:solidFill>
                <a:srgbClr val="5B9BD5">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sp>
        <p:nvSpPr>
          <p:cNvPr id="13" name="Rectangle 12"/>
          <p:cNvSpPr/>
          <p:nvPr/>
        </p:nvSpPr>
        <p:spPr>
          <a:xfrm>
            <a:off x="3375189" y="1994949"/>
            <a:ext cx="4942956" cy="584775"/>
          </a:xfrm>
          <a:prstGeom prst="rect">
            <a:avLst/>
          </a:prstGeom>
        </p:spPr>
        <p:txBody>
          <a:bodyPr wrap="none">
            <a:spAutoFit/>
          </a:bodyPr>
          <a:lstStyle/>
          <a:p>
            <a:r>
              <a:rPr lang="fr-FR" sz="3200" b="1" dirty="0">
                <a:ln>
                  <a:solidFill>
                    <a:schemeClr val="bg2">
                      <a:lumMod val="10000"/>
                    </a:schemeClr>
                  </a:solidFill>
                </a:ln>
                <a:solidFill>
                  <a:schemeClr val="accent3"/>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rPr>
              <a:t>Protocole de la liaison série</a:t>
            </a:r>
          </a:p>
        </p:txBody>
      </p:sp>
      <p:graphicFrame>
        <p:nvGraphicFramePr>
          <p:cNvPr id="2" name="Table 1"/>
          <p:cNvGraphicFramePr>
            <a:graphicFrameLocks noGrp="1"/>
          </p:cNvGraphicFramePr>
          <p:nvPr>
            <p:extLst>
              <p:ext uri="{D42A27DB-BD31-4B8C-83A1-F6EECF244321}">
                <p14:modId xmlns:p14="http://schemas.microsoft.com/office/powerpoint/2010/main" val="4281721533"/>
              </p:ext>
            </p:extLst>
          </p:nvPr>
        </p:nvGraphicFramePr>
        <p:xfrm>
          <a:off x="1891863" y="232466"/>
          <a:ext cx="7950210" cy="6452112"/>
        </p:xfrm>
        <a:graphic>
          <a:graphicData uri="http://schemas.openxmlformats.org/drawingml/2006/table">
            <a:tbl>
              <a:tblPr firstRow="1" firstCol="1" bandRow="1">
                <a:tableStyleId>{5C22544A-7EE6-4342-B048-85BDC9FD1C3A}</a:tableStyleId>
              </a:tblPr>
              <a:tblGrid>
                <a:gridCol w="2792233"/>
                <a:gridCol w="1689519"/>
                <a:gridCol w="3468458"/>
              </a:tblGrid>
              <a:tr h="425840">
                <a:tc>
                  <a:txBody>
                    <a:bodyPr/>
                    <a:lstStyle/>
                    <a:p>
                      <a:pPr algn="ctr">
                        <a:lnSpc>
                          <a:spcPct val="150000"/>
                        </a:lnSpc>
                        <a:spcAft>
                          <a:spcPts val="0"/>
                        </a:spcAft>
                      </a:pPr>
                      <a:r>
                        <a:rPr lang="fr-FR" sz="1600" dirty="0">
                          <a:effectLst/>
                          <a:latin typeface="Times New Roman" panose="02020603050405020304" pitchFamily="18" charset="0"/>
                          <a:cs typeface="Times New Roman" panose="02020603050405020304" pitchFamily="18" charset="0"/>
                        </a:rPr>
                        <a:t>Cas d’utilisation</a:t>
                      </a:r>
                      <a:endParaRPr lang="fr-FR"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fr-FR" sz="1600">
                          <a:effectLst/>
                          <a:latin typeface="Times New Roman" panose="02020603050405020304" pitchFamily="18" charset="0"/>
                          <a:cs typeface="Times New Roman" panose="02020603050405020304" pitchFamily="18" charset="0"/>
                        </a:rPr>
                        <a:t>  Commandes</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direction</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‘’LOGIN’’</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0x60</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‘’Board’’ </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‘’SerialHandler’’</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90352">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‘’CREATE_CARD’’</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0x61</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‘’Board </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‘’SerialHandler’’</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‘’INSERT_TERMINAL’’</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0x62</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‘’Board‘’</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‘’SerialHandler’’</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‘’CREATE_TERMINAL’’</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0x63</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‘’Board’’ </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‘’SerialHandler’’</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‘’CHECK_CHANNEL’’</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0x64</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‘’Board’’ </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‘’SerialHandler’’</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‘’CREATE_CHANNEL’’</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0x65</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‘’SerialHandler’’ </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‘’Board’’</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‘’CHANGE_STATUS’’</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0x66</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‘’Board’’ </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‘’SerialHandler’’</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‘’LOCK_CHANNEL’’</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0x67</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‘’Board’’ </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‘’SerialHandler’’</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‘’FREE_CHANNEL’’</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0x68</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‘’Board’’ </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‘’SerialHandler’’</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‘’DELETE_CARD’’</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0x69</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‘’SerialHandler’’ </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‘’Board’’</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‘’DELETE_TERMINAL’’</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0x70</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‘’Board‘’</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‘’SerialHandler’’</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‘’COMMAND_ERROR’’</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0x71</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‘’SerialHandler’’ </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‘’Board’’</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‘’DELETE_CHANNNEL’’</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0x72</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‘’SerialHandler’’ </a:t>
                      </a:r>
                      <a:r>
                        <a:rPr lang="fr-FR" sz="160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a:effectLst/>
                          <a:latin typeface="Times New Roman" panose="02020603050405020304" pitchFamily="18" charset="0"/>
                          <a:cs typeface="Times New Roman" panose="02020603050405020304" pitchFamily="18" charset="0"/>
                        </a:rPr>
                        <a:t> ‘’Board’’</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25840">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‘’UPDATE_CHANNEL’’</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a:effectLst/>
                          <a:latin typeface="Times New Roman" panose="02020603050405020304" pitchFamily="18" charset="0"/>
                          <a:cs typeface="Times New Roman" panose="02020603050405020304" pitchFamily="18" charset="0"/>
                        </a:rPr>
                        <a:t>0x73</a:t>
                      </a:r>
                      <a:endParaRPr lang="fr-FR"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fr-FR" sz="1600" dirty="0">
                          <a:effectLst/>
                          <a:latin typeface="Times New Roman" panose="02020603050405020304" pitchFamily="18" charset="0"/>
                          <a:cs typeface="Times New Roman" panose="02020603050405020304" pitchFamily="18" charset="0"/>
                        </a:rPr>
                        <a:t>‘’SerialHandler’’ </a:t>
                      </a:r>
                      <a:r>
                        <a:rPr lang="fr-FR" sz="1600" dirty="0">
                          <a:effectLst/>
                          <a:latin typeface="Times New Roman" panose="02020603050405020304" pitchFamily="18" charset="0"/>
                          <a:cs typeface="Times New Roman" panose="02020603050405020304" pitchFamily="18" charset="0"/>
                          <a:sym typeface="Wingdings" panose="05000000000000000000" pitchFamily="2" charset="2"/>
                        </a:rPr>
                        <a:t></a:t>
                      </a:r>
                      <a:r>
                        <a:rPr lang="fr-FR" sz="1600" dirty="0">
                          <a:effectLst/>
                          <a:latin typeface="Times New Roman" panose="02020603050405020304" pitchFamily="18" charset="0"/>
                          <a:cs typeface="Times New Roman" panose="02020603050405020304" pitchFamily="18" charset="0"/>
                        </a:rPr>
                        <a:t> ‘’Board’’</a:t>
                      </a:r>
                      <a:endParaRPr lang="fr-FR"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04456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par>
                                <p:cTn id="8" presetID="9" presetClass="emph" presetSubtype="0" grpId="0" nodeType="withEffect">
                                  <p:stCondLst>
                                    <p:cond delay="0"/>
                                  </p:stCondLst>
                                  <p:childTnLst>
                                    <p:set>
                                      <p:cBhvr rctx="PPT">
                                        <p:cTn id="9" dur="indefinite"/>
                                        <p:tgtEl>
                                          <p:spTgt spid="12"/>
                                        </p:tgtEl>
                                        <p:attrNameLst>
                                          <p:attrName>style.opacity</p:attrName>
                                        </p:attrNameLst>
                                      </p:cBhvr>
                                      <p:to>
                                        <p:strVal val="0.5"/>
                                      </p:to>
                                    </p:set>
                                    <p:animEffect filter="image" prLst="opacity: 0.5">
                                      <p:cBhvr rctx="IE">
                                        <p:cTn id="10" dur="indefinite"/>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strVal val="#ppt_w+.3"/>
                                          </p:val>
                                        </p:tav>
                                        <p:tav tm="100000">
                                          <p:val>
                                            <p:strVal val="#ppt_w"/>
                                          </p:val>
                                        </p:tav>
                                      </p:tavLst>
                                    </p:anim>
                                    <p:anim calcmode="lin" valueType="num">
                                      <p:cBhvr>
                                        <p:cTn id="16" dur="1000" fill="hold"/>
                                        <p:tgtEl>
                                          <p:spTgt spid="2"/>
                                        </p:tgtEl>
                                        <p:attrNameLst>
                                          <p:attrName>ppt_h</p:attrName>
                                        </p:attrNameLst>
                                      </p:cBhvr>
                                      <p:tavLst>
                                        <p:tav tm="0">
                                          <p:val>
                                            <p:strVal val="#ppt_h"/>
                                          </p:val>
                                        </p:tav>
                                        <p:tav tm="100000">
                                          <p:val>
                                            <p:strVal val="#ppt_h"/>
                                          </p:val>
                                        </p:tav>
                                      </p:tavLst>
                                    </p:anim>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0" descr="1"/>
          <p:cNvPicPr>
            <a:picLocks noChangeAspect="1" noChangeArrowheads="1"/>
          </p:cNvPicPr>
          <p:nvPr/>
        </p:nvPicPr>
        <p:blipFill>
          <a:blip r:embed="rId3"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955867" y="5706475"/>
            <a:ext cx="711200"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25</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6" name="Rounded Rectangle 5"/>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4"/>
          <p:cNvSpPr txBox="1"/>
          <p:nvPr/>
        </p:nvSpPr>
        <p:spPr>
          <a:xfrm>
            <a:off x="3437466" y="2950695"/>
            <a:ext cx="5068504" cy="956610"/>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54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Démonstration</a:t>
            </a:r>
            <a:endParaRPr lang="fr-FR" sz="5400" b="1" dirty="0">
              <a:solidFill>
                <a:srgbClr val="4F81BD">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sp>
        <p:nvSpPr>
          <p:cNvPr id="11" name="ZoneTexte 53"/>
          <p:cNvSpPr txBox="1"/>
          <p:nvPr/>
        </p:nvSpPr>
        <p:spPr>
          <a:xfrm>
            <a:off x="3018051" y="89892"/>
            <a:ext cx="6761441"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Tree>
    <p:extLst>
      <p:ext uri="{BB962C8B-B14F-4D97-AF65-F5344CB8AC3E}">
        <p14:creationId xmlns:p14="http://schemas.microsoft.com/office/powerpoint/2010/main" val="305902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0" descr="1"/>
          <p:cNvPicPr>
            <a:picLocks noChangeAspect="1" noChangeArrowheads="1"/>
          </p:cNvPicPr>
          <p:nvPr/>
        </p:nvPicPr>
        <p:blipFill>
          <a:blip r:embed="rId3"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955867" y="5706475"/>
            <a:ext cx="711200"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25</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6" name="Rounded Rectangle 5"/>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4"/>
          <p:cNvSpPr txBox="1"/>
          <p:nvPr/>
        </p:nvSpPr>
        <p:spPr>
          <a:xfrm>
            <a:off x="220132" y="1307240"/>
            <a:ext cx="4758268" cy="80272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44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Test automatique</a:t>
            </a:r>
            <a:endParaRPr lang="fr-FR" sz="5400" b="1" dirty="0">
              <a:solidFill>
                <a:srgbClr val="4F81BD">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sp>
        <p:nvSpPr>
          <p:cNvPr id="11" name="ZoneTexte 53"/>
          <p:cNvSpPr txBox="1"/>
          <p:nvPr/>
        </p:nvSpPr>
        <p:spPr>
          <a:xfrm>
            <a:off x="3018051" y="89892"/>
            <a:ext cx="6761441"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7037" t="12965" r="36167" b="12553"/>
          <a:stretch/>
        </p:blipFill>
        <p:spPr>
          <a:xfrm>
            <a:off x="5216655" y="2552422"/>
            <a:ext cx="1671145" cy="2662000"/>
          </a:xfrm>
          <a:prstGeom prst="rect">
            <a:avLst/>
          </a:prstGeom>
          <a:ln>
            <a:noFill/>
          </a:ln>
          <a:effectLst>
            <a:softEdge rad="112500"/>
          </a:effectLst>
        </p:spPr>
      </p:pic>
      <p:sp>
        <p:nvSpPr>
          <p:cNvPr id="12" name="TextBox 11"/>
          <p:cNvSpPr txBox="1"/>
          <p:nvPr/>
        </p:nvSpPr>
        <p:spPr>
          <a:xfrm>
            <a:off x="4978400" y="5244810"/>
            <a:ext cx="2682538" cy="461665"/>
          </a:xfrm>
          <a:prstGeom prst="rect">
            <a:avLst/>
          </a:prstGeom>
          <a:noFill/>
        </p:spPr>
        <p:txBody>
          <a:bodyPr wrap="square" rtlCol="0">
            <a:spAutoFit/>
          </a:bodyPr>
          <a:lstStyle/>
          <a:p>
            <a:r>
              <a:rPr lang="fr-FR" sz="2400" b="1" i="1" dirty="0">
                <a:solidFill>
                  <a:srgbClr val="FF0000"/>
                </a:solidFill>
                <a:latin typeface="Times New Roman" panose="02020603050405020304" pitchFamily="18" charset="0"/>
                <a:cs typeface="Times New Roman" panose="02020603050405020304" pitchFamily="18" charset="0"/>
              </a:rPr>
              <a:t>Robot Framework</a:t>
            </a:r>
          </a:p>
        </p:txBody>
      </p:sp>
      <p:sp>
        <p:nvSpPr>
          <p:cNvPr id="13" name="Cloud 12"/>
          <p:cNvSpPr/>
          <p:nvPr/>
        </p:nvSpPr>
        <p:spPr>
          <a:xfrm>
            <a:off x="718727" y="3306345"/>
            <a:ext cx="3064434" cy="2007177"/>
          </a:xfrm>
          <a:prstGeom prst="cloud">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solidFill>
                <a:prstClr val="black"/>
              </a:solidFill>
            </a:endParaRPr>
          </a:p>
        </p:txBody>
      </p:sp>
      <p:sp>
        <p:nvSpPr>
          <p:cNvPr id="14" name="TextBox 13"/>
          <p:cNvSpPr txBox="1"/>
          <p:nvPr/>
        </p:nvSpPr>
        <p:spPr>
          <a:xfrm>
            <a:off x="1279930" y="3900526"/>
            <a:ext cx="1942029" cy="830997"/>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cs typeface="Times New Roman" panose="02020603050405020304" pitchFamily="18" charset="0"/>
              </a:rPr>
              <a:t>RPI Web Server </a:t>
            </a:r>
          </a:p>
        </p:txBody>
      </p:sp>
      <p:sp>
        <p:nvSpPr>
          <p:cNvPr id="2" name="Round Diagonal Corner Rectangle 1"/>
          <p:cNvSpPr/>
          <p:nvPr/>
        </p:nvSpPr>
        <p:spPr>
          <a:xfrm>
            <a:off x="8054374" y="3538253"/>
            <a:ext cx="2675467" cy="1054980"/>
          </a:xfrm>
          <a:prstGeom prst="round2Diag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4" name="TextBox 3"/>
          <p:cNvSpPr txBox="1"/>
          <p:nvPr/>
        </p:nvSpPr>
        <p:spPr>
          <a:xfrm>
            <a:off x="8088241" y="3797316"/>
            <a:ext cx="2641600" cy="523220"/>
          </a:xfrm>
          <a:prstGeom prst="rect">
            <a:avLst/>
          </a:prstGeom>
          <a:noFill/>
        </p:spPr>
        <p:txBody>
          <a:bodyPr wrap="square" rtlCol="0">
            <a:spAutoFit/>
          </a:bodyPr>
          <a:lstStyle/>
          <a:p>
            <a:r>
              <a:rPr lang="fr-FR" sz="2800" b="1" dirty="0" smtClean="0">
                <a:latin typeface="Times New Roman" panose="02020603050405020304" pitchFamily="18" charset="0"/>
                <a:cs typeface="Times New Roman" panose="02020603050405020304" pitchFamily="18" charset="0"/>
              </a:rPr>
              <a:t>Automatisation</a:t>
            </a:r>
            <a:endParaRPr lang="fr-FR" sz="2800" b="1" dirty="0">
              <a:latin typeface="Times New Roman" panose="02020603050405020304" pitchFamily="18" charset="0"/>
              <a:cs typeface="Times New Roman" panose="02020603050405020304" pitchFamily="18" charset="0"/>
            </a:endParaRPr>
          </a:p>
        </p:txBody>
      </p:sp>
      <p:sp>
        <p:nvSpPr>
          <p:cNvPr id="7" name="Right Arrow 6"/>
          <p:cNvSpPr/>
          <p:nvPr/>
        </p:nvSpPr>
        <p:spPr>
          <a:xfrm>
            <a:off x="4078305" y="3928659"/>
            <a:ext cx="847166" cy="495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ight Arrow 15"/>
          <p:cNvSpPr/>
          <p:nvPr/>
        </p:nvSpPr>
        <p:spPr>
          <a:xfrm>
            <a:off x="6887800" y="3825448"/>
            <a:ext cx="847166" cy="495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3055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500"/>
                            </p:stCondLst>
                            <p:childTnLst>
                              <p:par>
                                <p:cTn id="32" presetID="53" presetClass="entr" presetSubtype="16"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par>
                          <p:cTn id="47" fill="hold">
                            <p:stCondLst>
                              <p:cond delay="500"/>
                            </p:stCondLst>
                            <p:childTnLst>
                              <p:par>
                                <p:cTn id="48" presetID="53" presetClass="entr" presetSubtype="16" fill="hold" grpId="0" nodeType="afterEffect">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cBhvr>
                                        <p:cTn id="50" dur="500" fill="hold"/>
                                        <p:tgtEl>
                                          <p:spTgt spid="4"/>
                                        </p:tgtEl>
                                        <p:attrNameLst>
                                          <p:attrName>ppt_w</p:attrName>
                                        </p:attrNameLst>
                                      </p:cBhvr>
                                      <p:tavLst>
                                        <p:tav tm="0">
                                          <p:val>
                                            <p:fltVal val="0"/>
                                          </p:val>
                                        </p:tav>
                                        <p:tav tm="100000">
                                          <p:val>
                                            <p:strVal val="#ppt_w"/>
                                          </p:val>
                                        </p:tav>
                                      </p:tavLst>
                                    </p:anim>
                                    <p:anim calcmode="lin" valueType="num">
                                      <p:cBhvr>
                                        <p:cTn id="51" dur="500" fill="hold"/>
                                        <p:tgtEl>
                                          <p:spTgt spid="4"/>
                                        </p:tgtEl>
                                        <p:attrNameLst>
                                          <p:attrName>ppt_h</p:attrName>
                                        </p:attrNameLst>
                                      </p:cBhvr>
                                      <p:tavLst>
                                        <p:tav tm="0">
                                          <p:val>
                                            <p:fltVal val="0"/>
                                          </p:val>
                                        </p:tav>
                                        <p:tav tm="100000">
                                          <p:val>
                                            <p:strVal val="#ppt_h"/>
                                          </p:val>
                                        </p:tav>
                                      </p:tavLst>
                                    </p:anim>
                                    <p:animEffect transition="in" filter="fade">
                                      <p:cBhvr>
                                        <p:cTn id="52" dur="500"/>
                                        <p:tgtEl>
                                          <p:spTgt spid="4"/>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500" fill="hold"/>
                                        <p:tgtEl>
                                          <p:spTgt spid="2"/>
                                        </p:tgtEl>
                                        <p:attrNameLst>
                                          <p:attrName>ppt_w</p:attrName>
                                        </p:attrNameLst>
                                      </p:cBhvr>
                                      <p:tavLst>
                                        <p:tav tm="0">
                                          <p:val>
                                            <p:fltVal val="0"/>
                                          </p:val>
                                        </p:tav>
                                        <p:tav tm="100000">
                                          <p:val>
                                            <p:strVal val="#ppt_w"/>
                                          </p:val>
                                        </p:tav>
                                      </p:tavLst>
                                    </p:anim>
                                    <p:anim calcmode="lin" valueType="num">
                                      <p:cBhvr>
                                        <p:cTn id="56" dur="500" fill="hold"/>
                                        <p:tgtEl>
                                          <p:spTgt spid="2"/>
                                        </p:tgtEl>
                                        <p:attrNameLst>
                                          <p:attrName>ppt_h</p:attrName>
                                        </p:attrNameLst>
                                      </p:cBhvr>
                                      <p:tavLst>
                                        <p:tav tm="0">
                                          <p:val>
                                            <p:fltVal val="0"/>
                                          </p:val>
                                        </p:tav>
                                        <p:tav tm="100000">
                                          <p:val>
                                            <p:strVal val="#ppt_h"/>
                                          </p:val>
                                        </p:tav>
                                      </p:tavLst>
                                    </p:anim>
                                    <p:animEffect transition="in" filter="fade">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p:bldP spid="2" grpId="0" animBg="1"/>
      <p:bldP spid="4" grpId="0"/>
      <p:bldP spid="7"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0" descr="1"/>
          <p:cNvPicPr>
            <a:picLocks noChangeAspect="1" noChangeArrowheads="1"/>
          </p:cNvPicPr>
          <p:nvPr/>
        </p:nvPicPr>
        <p:blipFill>
          <a:blip r:embed="rId3"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955867" y="5706475"/>
            <a:ext cx="711200"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24</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6" name="Rounded Rectangle 5"/>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ZoneTexte 4"/>
          <p:cNvSpPr txBox="1"/>
          <p:nvPr/>
        </p:nvSpPr>
        <p:spPr>
          <a:xfrm>
            <a:off x="220132" y="1307240"/>
            <a:ext cx="4758268" cy="80272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44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Test automatique</a:t>
            </a:r>
            <a:endParaRPr lang="fr-FR" sz="5400" b="1" dirty="0">
              <a:solidFill>
                <a:srgbClr val="4F81BD">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sp>
        <p:nvSpPr>
          <p:cNvPr id="11" name="ZoneTexte 53"/>
          <p:cNvSpPr txBox="1"/>
          <p:nvPr/>
        </p:nvSpPr>
        <p:spPr>
          <a:xfrm>
            <a:off x="3018051" y="89892"/>
            <a:ext cx="6761441" cy="923330"/>
          </a:xfrm>
          <a:prstGeom prst="rect">
            <a:avLst/>
          </a:prstGeom>
          <a:noFill/>
        </p:spPr>
        <p:txBody>
          <a:bodyPr wrap="square" rtlCol="0">
            <a:spAutoFit/>
          </a:bodyPr>
          <a:lstStyle/>
          <a:p>
            <a:pPr algn="ctr"/>
            <a:r>
              <a:rPr lang="fr-FR" sz="5400" b="1" dirty="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66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8" name="ZoneTexte 4"/>
          <p:cNvSpPr txBox="1"/>
          <p:nvPr/>
        </p:nvSpPr>
        <p:spPr>
          <a:xfrm>
            <a:off x="3437466" y="2950695"/>
            <a:ext cx="5068504" cy="956610"/>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5400" b="1" dirty="0" smtClean="0">
                <a:solidFill>
                  <a:srgbClr val="0070C0"/>
                </a:solidFill>
                <a:effectLst>
                  <a:reflection blurRad="6350" stA="60000" endA="900" endPos="58000" dir="5400000" sy="-100000" algn="bl" rotWithShape="0"/>
                </a:effectLst>
                <a:latin typeface="Times New Roman" pitchFamily="18" charset="0"/>
                <a:cs typeface="Times New Roman" pitchFamily="18" charset="0"/>
              </a:rPr>
              <a:t>Démonstration</a:t>
            </a:r>
            <a:endParaRPr lang="fr-FR" sz="5400" b="1" dirty="0">
              <a:solidFill>
                <a:srgbClr val="4F81BD">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475486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30" descr="1"/>
          <p:cNvPicPr>
            <a:picLocks noChangeAspect="1" noChangeArrowheads="1"/>
          </p:cNvPicPr>
          <p:nvPr/>
        </p:nvPicPr>
        <p:blipFill>
          <a:blip r:embed="rId3"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972800" y="5706475"/>
            <a:ext cx="851023"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27</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11" name="ZoneTexte 53"/>
          <p:cNvSpPr txBox="1"/>
          <p:nvPr/>
        </p:nvSpPr>
        <p:spPr>
          <a:xfrm>
            <a:off x="1403102" y="332709"/>
            <a:ext cx="10583333" cy="923330"/>
          </a:xfrm>
          <a:prstGeom prst="rect">
            <a:avLst/>
          </a:prstGeom>
          <a:noFill/>
        </p:spPr>
        <p:txBody>
          <a:bodyPr wrap="square" rtlCol="0">
            <a:spAutoFit/>
          </a:bodyPr>
          <a:lstStyle/>
          <a:p>
            <a:pPr algn="ctr"/>
            <a:r>
              <a:rPr lang="fr-FR" sz="5400" b="1" dirty="0" smtClean="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Conclusion &amp; Perspectives</a:t>
            </a:r>
            <a:endParaRPr lang="fr-FR" sz="54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34" name="TextBox 33"/>
          <p:cNvSpPr txBox="1"/>
          <p:nvPr/>
        </p:nvSpPr>
        <p:spPr>
          <a:xfrm>
            <a:off x="3360290" y="3958583"/>
            <a:ext cx="4177362" cy="830997"/>
          </a:xfrm>
          <a:prstGeom prst="rect">
            <a:avLst/>
          </a:prstGeom>
          <a:noFill/>
        </p:spPr>
        <p:txBody>
          <a:bodyPr wrap="square" rtlCol="0">
            <a:spAutoFit/>
          </a:bodyPr>
          <a:lstStyle/>
          <a:p>
            <a:pPr algn="ctr"/>
            <a:r>
              <a:rPr lang="fr-FR" sz="2400" b="1" dirty="0" smtClean="0">
                <a:solidFill>
                  <a:prstClr val="black"/>
                </a:solidFill>
                <a:latin typeface="Times New Roman" panose="02020603050405020304" pitchFamily="18" charset="0"/>
                <a:cs typeface="Times New Roman" panose="02020603050405020304" pitchFamily="18" charset="0"/>
              </a:rPr>
              <a:t> Développement d’un serveur </a:t>
            </a:r>
          </a:p>
          <a:p>
            <a:pPr algn="ctr"/>
            <a:r>
              <a:rPr lang="fr-FR" sz="2400" b="1" dirty="0" smtClean="0">
                <a:solidFill>
                  <a:prstClr val="black"/>
                </a:solidFill>
                <a:latin typeface="Times New Roman" panose="02020603050405020304" pitchFamily="18" charset="0"/>
                <a:cs typeface="Times New Roman" panose="02020603050405020304" pitchFamily="18" charset="0"/>
              </a:rPr>
              <a:t>web</a:t>
            </a:r>
            <a:endParaRPr lang="fr-FR" sz="2400" b="1" dirty="0">
              <a:solidFill>
                <a:prstClr val="black"/>
              </a:solidFill>
              <a:latin typeface="Times New Roman" panose="02020603050405020304" pitchFamily="18" charset="0"/>
              <a:cs typeface="Times New Roman" panose="02020603050405020304" pitchFamily="18" charset="0"/>
            </a:endParaRPr>
          </a:p>
        </p:txBody>
      </p:sp>
      <p:sp>
        <p:nvSpPr>
          <p:cNvPr id="35" name="TextBox 34"/>
          <p:cNvSpPr txBox="1"/>
          <p:nvPr/>
        </p:nvSpPr>
        <p:spPr>
          <a:xfrm>
            <a:off x="4633629" y="1564037"/>
            <a:ext cx="3176912" cy="830997"/>
          </a:xfrm>
          <a:prstGeom prst="rect">
            <a:avLst/>
          </a:prstGeom>
          <a:noFill/>
        </p:spPr>
        <p:txBody>
          <a:bodyPr wrap="square" rtlCol="0">
            <a:spAutoFit/>
          </a:bodyPr>
          <a:lstStyle/>
          <a:p>
            <a:pPr algn="ctr"/>
            <a:r>
              <a:rPr lang="fr-FR" sz="2400" b="1" dirty="0" smtClean="0">
                <a:solidFill>
                  <a:prstClr val="black"/>
                </a:solidFill>
                <a:latin typeface="Times New Roman" panose="02020603050405020304" pitchFamily="18" charset="0"/>
                <a:cs typeface="Times New Roman" panose="02020603050405020304" pitchFamily="18" charset="0"/>
              </a:rPr>
              <a:t> Chargement d’un Firmware</a:t>
            </a:r>
            <a:endParaRPr lang="fr-FR" sz="1100" b="1" dirty="0">
              <a:solidFill>
                <a:prstClr val="black"/>
              </a:solidFill>
              <a:latin typeface="Times New Roman" panose="02020603050405020304" pitchFamily="18" charset="0"/>
              <a:cs typeface="Times New Roman" panose="02020603050405020304" pitchFamily="18" charset="0"/>
            </a:endParaRPr>
          </a:p>
        </p:txBody>
      </p:sp>
      <p:sp>
        <p:nvSpPr>
          <p:cNvPr id="36" name="TextBox 35"/>
          <p:cNvSpPr txBox="1"/>
          <p:nvPr/>
        </p:nvSpPr>
        <p:spPr>
          <a:xfrm>
            <a:off x="3241392" y="5597420"/>
            <a:ext cx="4207426" cy="830997"/>
          </a:xfrm>
          <a:prstGeom prst="rect">
            <a:avLst/>
          </a:prstGeom>
          <a:noFill/>
        </p:spPr>
        <p:txBody>
          <a:bodyPr wrap="square" rtlCol="0">
            <a:spAutoFit/>
          </a:bodyPr>
          <a:lstStyle/>
          <a:p>
            <a:pPr algn="ctr"/>
            <a:r>
              <a:rPr lang="fr-FR" sz="2400" b="1" dirty="0" smtClean="0">
                <a:solidFill>
                  <a:prstClr val="black"/>
                </a:solidFill>
                <a:latin typeface="Times New Roman" panose="02020603050405020304" pitchFamily="18" charset="0"/>
                <a:cs typeface="Times New Roman" panose="02020603050405020304" pitchFamily="18" charset="0"/>
              </a:rPr>
              <a:t>Intégration de serveur dans un robot Framework </a:t>
            </a:r>
            <a:endParaRPr lang="fr-FR" sz="1100" b="1" dirty="0">
              <a:solidFill>
                <a:prstClr val="black"/>
              </a:solidFill>
              <a:latin typeface="Times New Roman" panose="02020603050405020304" pitchFamily="18" charset="0"/>
              <a:cs typeface="Times New Roman" panose="02020603050405020304" pitchFamily="18" charset="0"/>
            </a:endParaRPr>
          </a:p>
        </p:txBody>
      </p:sp>
      <p:sp>
        <p:nvSpPr>
          <p:cNvPr id="37" name="Cloud 36"/>
          <p:cNvSpPr/>
          <p:nvPr/>
        </p:nvSpPr>
        <p:spPr>
          <a:xfrm>
            <a:off x="3157607" y="3723802"/>
            <a:ext cx="4549938" cy="1328199"/>
          </a:xfrm>
          <a:prstGeom prst="cloud">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38" name="Flowchart: Connector 37"/>
          <p:cNvSpPr/>
          <p:nvPr/>
        </p:nvSpPr>
        <p:spPr>
          <a:xfrm>
            <a:off x="3530540" y="1595092"/>
            <a:ext cx="754743" cy="659045"/>
          </a:xfrm>
          <a:prstGeom prst="flowChartConnector">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39" name="Flowchart: Connector 38"/>
          <p:cNvSpPr/>
          <p:nvPr/>
        </p:nvSpPr>
        <p:spPr>
          <a:xfrm>
            <a:off x="6326782" y="2819237"/>
            <a:ext cx="754743" cy="659045"/>
          </a:xfrm>
          <a:prstGeom prst="flowChartConnector">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40" name="Flowchart: Connector 39"/>
          <p:cNvSpPr/>
          <p:nvPr/>
        </p:nvSpPr>
        <p:spPr>
          <a:xfrm>
            <a:off x="2264023" y="5755316"/>
            <a:ext cx="754743" cy="659045"/>
          </a:xfrm>
          <a:prstGeom prst="flowChartConnector">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41" name="Rectangle 40"/>
          <p:cNvSpPr/>
          <p:nvPr/>
        </p:nvSpPr>
        <p:spPr>
          <a:xfrm>
            <a:off x="3712986" y="1622970"/>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3200" b="1"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1</a:t>
            </a:r>
            <a:endParaRPr kumimoji="0" lang="fr-FR" sz="1800" b="0" i="0" u="none" strike="noStrike" kern="0" cap="none" spc="0" normalizeH="0" baseline="0" noProof="0" dirty="0" smtClean="0">
              <a:ln>
                <a:noFill/>
              </a:ln>
              <a:solidFill>
                <a:prstClr val="black"/>
              </a:solidFill>
              <a:effectLst/>
              <a:uLnTx/>
              <a:uFillTx/>
            </a:endParaRPr>
          </a:p>
        </p:txBody>
      </p:sp>
      <p:sp>
        <p:nvSpPr>
          <p:cNvPr id="42" name="Rectangle 41"/>
          <p:cNvSpPr/>
          <p:nvPr/>
        </p:nvSpPr>
        <p:spPr>
          <a:xfrm>
            <a:off x="6517922" y="2859346"/>
            <a:ext cx="389850"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3200" b="1" kern="0" dirty="0" smtClean="0">
                <a:solidFill>
                  <a:prstClr val="black"/>
                </a:solidFill>
                <a:latin typeface="Times New Roman" panose="02020603050405020304" pitchFamily="18" charset="0"/>
                <a:cs typeface="Times New Roman" panose="02020603050405020304" pitchFamily="18" charset="0"/>
              </a:rPr>
              <a:t>2</a:t>
            </a:r>
            <a:endParaRPr kumimoji="0" lang="fr-FR" sz="1800" b="0" i="0" u="none" strike="noStrike" kern="0" cap="none" spc="0" normalizeH="0" baseline="0" noProof="0" dirty="0" smtClean="0">
              <a:ln>
                <a:noFill/>
              </a:ln>
              <a:solidFill>
                <a:prstClr val="black"/>
              </a:solidFill>
              <a:effectLst/>
              <a:uLnTx/>
              <a:uFillTx/>
            </a:endParaRPr>
          </a:p>
        </p:txBody>
      </p:sp>
      <p:sp>
        <p:nvSpPr>
          <p:cNvPr id="43" name="Rectangle 42"/>
          <p:cNvSpPr/>
          <p:nvPr/>
        </p:nvSpPr>
        <p:spPr>
          <a:xfrm>
            <a:off x="2432278" y="5755316"/>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3200" b="1"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4</a:t>
            </a:r>
            <a:endParaRPr kumimoji="0" lang="fr-FR" sz="1800" b="0" i="0" u="none" strike="noStrike" kern="0" cap="none" spc="0" normalizeH="0" baseline="0" noProof="0" dirty="0" smtClean="0">
              <a:ln>
                <a:noFill/>
              </a:ln>
              <a:solidFill>
                <a:prstClr val="black"/>
              </a:solidFill>
              <a:effectLst/>
              <a:uLnTx/>
              <a:uFillTx/>
            </a:endParaRPr>
          </a:p>
        </p:txBody>
      </p:sp>
      <p:sp>
        <p:nvSpPr>
          <p:cNvPr id="44" name="Rounded Rectangle 43"/>
          <p:cNvSpPr/>
          <p:nvPr/>
        </p:nvSpPr>
        <p:spPr>
          <a:xfrm>
            <a:off x="4401288" y="1538137"/>
            <a:ext cx="3647609" cy="900883"/>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45" name="Rounded Rectangle 44"/>
          <p:cNvSpPr/>
          <p:nvPr/>
        </p:nvSpPr>
        <p:spPr>
          <a:xfrm>
            <a:off x="3157607" y="5576653"/>
            <a:ext cx="4374996" cy="95758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47" name="Down Arrow 46"/>
          <p:cNvSpPr/>
          <p:nvPr/>
        </p:nvSpPr>
        <p:spPr>
          <a:xfrm>
            <a:off x="5216850" y="5093416"/>
            <a:ext cx="431451" cy="472854"/>
          </a:xfrm>
          <a:prstGeom prst="downArrow">
            <a:avLst/>
          </a:prstGeom>
          <a:solidFill>
            <a:sysClr val="window" lastClr="FFFFFF"/>
          </a:solid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49" name="Rounded Rectangle 48"/>
          <p:cNvSpPr/>
          <p:nvPr/>
        </p:nvSpPr>
        <p:spPr>
          <a:xfrm>
            <a:off x="7154993" y="2664230"/>
            <a:ext cx="3249331" cy="909856"/>
          </a:xfrm>
          <a:prstGeom prst="roundRect">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50" name="TextBox 49"/>
          <p:cNvSpPr txBox="1"/>
          <p:nvPr/>
        </p:nvSpPr>
        <p:spPr>
          <a:xfrm>
            <a:off x="7214493" y="2670796"/>
            <a:ext cx="3130329" cy="830997"/>
          </a:xfrm>
          <a:prstGeom prst="rect">
            <a:avLst/>
          </a:prstGeom>
          <a:noFill/>
        </p:spPr>
        <p:txBody>
          <a:bodyPr wrap="square" rtlCol="0">
            <a:spAutoFit/>
          </a:bodyPr>
          <a:lstStyle/>
          <a:p>
            <a:pPr algn="ctr"/>
            <a:r>
              <a:rPr lang="fr-FR" sz="2400" b="1" dirty="0" smtClean="0">
                <a:solidFill>
                  <a:prstClr val="black"/>
                </a:solidFill>
                <a:latin typeface="Times New Roman" panose="02020603050405020304" pitchFamily="18" charset="0"/>
                <a:cs typeface="Times New Roman" panose="02020603050405020304" pitchFamily="18" charset="0"/>
              </a:rPr>
              <a:t>Développement d’un Simulateur python</a:t>
            </a:r>
            <a:endParaRPr lang="fr-FR" sz="1100" b="1" dirty="0">
              <a:solidFill>
                <a:prstClr val="black"/>
              </a:solidFill>
              <a:latin typeface="Times New Roman" panose="02020603050405020304" pitchFamily="18" charset="0"/>
              <a:cs typeface="Times New Roman" panose="02020603050405020304" pitchFamily="18" charset="0"/>
            </a:endParaRPr>
          </a:p>
        </p:txBody>
      </p:sp>
      <p:sp>
        <p:nvSpPr>
          <p:cNvPr id="4" name="Bent Arrow 3"/>
          <p:cNvSpPr/>
          <p:nvPr/>
        </p:nvSpPr>
        <p:spPr>
          <a:xfrm rot="5400000">
            <a:off x="8101289" y="1822982"/>
            <a:ext cx="813816" cy="868680"/>
          </a:xfrm>
          <a:prstGeom prst="bentArrow">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solidFill>
                <a:schemeClr val="tx1"/>
              </a:solidFill>
            </a:endParaRPr>
          </a:p>
        </p:txBody>
      </p:sp>
      <p:sp>
        <p:nvSpPr>
          <p:cNvPr id="51" name="Flowchart: Connector 50"/>
          <p:cNvSpPr/>
          <p:nvPr/>
        </p:nvSpPr>
        <p:spPr>
          <a:xfrm>
            <a:off x="2287030" y="4013147"/>
            <a:ext cx="754743" cy="659045"/>
          </a:xfrm>
          <a:prstGeom prst="flowChartConnector">
            <a:avLst/>
          </a:prstGeom>
          <a:no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52" name="Rectangle 51"/>
          <p:cNvSpPr/>
          <p:nvPr/>
        </p:nvSpPr>
        <p:spPr>
          <a:xfrm>
            <a:off x="2439660" y="4023609"/>
            <a:ext cx="389850"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3200" b="1"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3</a:t>
            </a:r>
            <a:endParaRPr kumimoji="0" lang="fr-FR" sz="1800" b="0" i="0" u="none" strike="noStrike" kern="0" cap="none" spc="0" normalizeH="0" baseline="0" noProof="0" dirty="0" smtClean="0">
              <a:ln>
                <a:noFill/>
              </a:ln>
              <a:solidFill>
                <a:prstClr val="black"/>
              </a:solidFill>
              <a:effectLst/>
              <a:uLnTx/>
              <a:uFillTx/>
            </a:endParaRPr>
          </a:p>
        </p:txBody>
      </p:sp>
      <p:sp>
        <p:nvSpPr>
          <p:cNvPr id="53" name="Bent Arrow 52"/>
          <p:cNvSpPr/>
          <p:nvPr/>
        </p:nvSpPr>
        <p:spPr>
          <a:xfrm rot="10800000">
            <a:off x="8042882" y="3595104"/>
            <a:ext cx="813816" cy="868680"/>
          </a:xfrm>
          <a:prstGeom prst="bentArrow">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solidFill>
                <a:schemeClr val="tx1"/>
              </a:solidFill>
            </a:endParaRP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289" y="792123"/>
            <a:ext cx="1251046" cy="1251046"/>
          </a:xfrm>
          <a:prstGeom prst="rect">
            <a:avLst/>
          </a:prstGeom>
        </p:spPr>
      </p:pic>
    </p:spTree>
    <p:extLst>
      <p:ext uri="{BB962C8B-B14F-4D97-AF65-F5344CB8AC3E}">
        <p14:creationId xmlns:p14="http://schemas.microsoft.com/office/powerpoint/2010/main" val="3697357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up)">
                                      <p:cBhvr>
                                        <p:cTn id="57" dur="500"/>
                                        <p:tgtEl>
                                          <p:spTgt spid="47"/>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animBg="1"/>
      <p:bldP spid="38" grpId="0" animBg="1"/>
      <p:bldP spid="39" grpId="0" animBg="1"/>
      <p:bldP spid="40" grpId="0" animBg="1"/>
      <p:bldP spid="41" grpId="0"/>
      <p:bldP spid="42" grpId="0"/>
      <p:bldP spid="43" grpId="0"/>
      <p:bldP spid="44" grpId="0" animBg="1"/>
      <p:bldP spid="45" grpId="0" animBg="1"/>
      <p:bldP spid="47" grpId="0" animBg="1"/>
      <p:bldP spid="49" grpId="0" animBg="1"/>
      <p:bldP spid="50" grpId="0"/>
      <p:bldP spid="4" grpId="0" animBg="1"/>
      <p:bldP spid="51" grpId="0" animBg="1"/>
      <p:bldP spid="52" grpId="0"/>
      <p:bldP spid="5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30" descr="1"/>
          <p:cNvPicPr>
            <a:picLocks noChangeAspect="1" noChangeArrowheads="1"/>
          </p:cNvPicPr>
          <p:nvPr/>
        </p:nvPicPr>
        <p:blipFill>
          <a:blip r:embed="rId3" cstate="email">
            <a:lum bright="-6000" contrast="24000"/>
            <a:extLst>
              <a:ext uri="{28A0092B-C50C-407E-A947-70E740481C1C}">
                <a14:useLocalDpi xmlns:a14="http://schemas.microsoft.com/office/drawing/2010/main" val="0"/>
              </a:ext>
            </a:extLst>
          </a:blip>
          <a:srcRect/>
          <a:stretch>
            <a:fillRect/>
          </a:stretch>
        </p:blipFill>
        <p:spPr bwMode="auto">
          <a:xfrm>
            <a:off x="10292203" y="5576652"/>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972800" y="5706475"/>
            <a:ext cx="851023"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28</a:t>
            </a:r>
            <a:endParaRPr lang="fr-FR" sz="4000" b="1" dirty="0">
              <a:solidFill>
                <a:prstClr val="black"/>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297" y="648254"/>
            <a:ext cx="1314596" cy="1414329"/>
          </a:xfrm>
          <a:prstGeom prst="rect">
            <a:avLst/>
          </a:prstGeom>
        </p:spPr>
      </p:pic>
      <p:sp>
        <p:nvSpPr>
          <p:cNvPr id="11" name="ZoneTexte 53"/>
          <p:cNvSpPr txBox="1"/>
          <p:nvPr/>
        </p:nvSpPr>
        <p:spPr>
          <a:xfrm>
            <a:off x="1403102" y="332709"/>
            <a:ext cx="10583333" cy="923330"/>
          </a:xfrm>
          <a:prstGeom prst="rect">
            <a:avLst/>
          </a:prstGeom>
          <a:noFill/>
        </p:spPr>
        <p:txBody>
          <a:bodyPr wrap="square" rtlCol="0">
            <a:spAutoFit/>
          </a:bodyPr>
          <a:lstStyle/>
          <a:p>
            <a:pPr algn="ctr"/>
            <a:r>
              <a:rPr lang="fr-FR" sz="5400" b="1" dirty="0" smtClean="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Conclusion &amp; Perspectives</a:t>
            </a:r>
            <a:endParaRPr lang="fr-FR" sz="54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2" name="Rectangle 1"/>
          <p:cNvSpPr/>
          <p:nvPr/>
        </p:nvSpPr>
        <p:spPr>
          <a:xfrm>
            <a:off x="712528" y="2206062"/>
            <a:ext cx="2351926" cy="584775"/>
          </a:xfrm>
          <a:prstGeom prst="rect">
            <a:avLst/>
          </a:prstGeom>
        </p:spPr>
        <p:txBody>
          <a:bodyPr wrap="none">
            <a:spAutoFit/>
          </a:bodyPr>
          <a:lstStyle/>
          <a:p>
            <a:r>
              <a:rPr lang="fr-FR" sz="3200" b="1" dirty="0">
                <a:solidFill>
                  <a:srgbClr val="C00000"/>
                </a:solidFill>
                <a:latin typeface="Times New Roman" panose="02020603050405020304" pitchFamily="18" charset="0"/>
                <a:cs typeface="Times New Roman" panose="02020603050405020304" pitchFamily="18" charset="0"/>
              </a:rPr>
              <a:t>Perspectives</a:t>
            </a:r>
            <a:endParaRPr lang="fr-FR" b="1" dirty="0">
              <a:solidFill>
                <a:srgbClr val="C0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125558" y="4443357"/>
            <a:ext cx="8819902" cy="954107"/>
          </a:xfrm>
          <a:prstGeom prst="rect">
            <a:avLst/>
          </a:prstGeom>
          <a:noFill/>
        </p:spPr>
        <p:txBody>
          <a:bodyPr wrap="square" rtlCol="0">
            <a:spAutoFit/>
          </a:bodyPr>
          <a:lstStyle/>
          <a:p>
            <a:pPr marL="457200" indent="-457200">
              <a:buFont typeface="Wingdings" panose="05000000000000000000" pitchFamily="2" charset="2"/>
              <a:buChar char="ü"/>
            </a:pPr>
            <a:r>
              <a:rPr lang="fr-FR" sz="2800" dirty="0">
                <a:latin typeface="Times New Roman" panose="02020603050405020304" pitchFamily="18" charset="0"/>
                <a:cs typeface="Times New Roman" panose="02020603050405020304" pitchFamily="18" charset="0"/>
              </a:rPr>
              <a:t>Récupération des données d’échange entre les terminaux de paiement et les cartes à puce.</a:t>
            </a:r>
          </a:p>
        </p:txBody>
      </p:sp>
      <p:sp>
        <p:nvSpPr>
          <p:cNvPr id="17" name="TextBox 16"/>
          <p:cNvSpPr txBox="1"/>
          <p:nvPr/>
        </p:nvSpPr>
        <p:spPr>
          <a:xfrm>
            <a:off x="2284817" y="3166036"/>
            <a:ext cx="8819902" cy="954107"/>
          </a:xfrm>
          <a:prstGeom prst="rect">
            <a:avLst/>
          </a:prstGeom>
          <a:noFill/>
        </p:spPr>
        <p:txBody>
          <a:bodyPr wrap="square" rtlCol="0">
            <a:spAutoFit/>
          </a:bodyPr>
          <a:lstStyle/>
          <a:p>
            <a:pPr marL="457200" indent="-457200">
              <a:buFont typeface="Wingdings" panose="05000000000000000000" pitchFamily="2" charset="2"/>
              <a:buChar char="ü"/>
            </a:pPr>
            <a:r>
              <a:rPr lang="fr-FR" sz="2800" dirty="0" smtClean="0">
                <a:latin typeface="Times New Roman" panose="02020603050405020304" pitchFamily="18" charset="0"/>
                <a:cs typeface="Times New Roman" panose="02020603050405020304" pitchFamily="18" charset="0"/>
              </a:rPr>
              <a:t>Remplacer le </a:t>
            </a:r>
            <a:r>
              <a:rPr lang="fr-FR" sz="2800" dirty="0">
                <a:latin typeface="Times New Roman" panose="02020603050405020304" pitchFamily="18" charset="0"/>
                <a:cs typeface="Times New Roman" panose="02020603050405020304" pitchFamily="18" charset="0"/>
              </a:rPr>
              <a:t>simulateur python par une carte FPGA </a:t>
            </a:r>
            <a:r>
              <a:rPr lang="fr-FR" sz="2800" dirty="0" smtClean="0">
                <a:latin typeface="Times New Roman" panose="02020603050405020304" pitchFamily="18" charset="0"/>
                <a:cs typeface="Times New Roman" panose="02020603050405020304" pitchFamily="18" charset="0"/>
              </a:rPr>
              <a:t>réelle.</a:t>
            </a:r>
            <a:endParaRPr lang="fr-F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82413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53"/>
          <p:cNvSpPr txBox="1"/>
          <p:nvPr/>
        </p:nvSpPr>
        <p:spPr>
          <a:xfrm>
            <a:off x="2217913" y="0"/>
            <a:ext cx="7518352" cy="1200329"/>
          </a:xfrm>
          <a:prstGeom prst="rect">
            <a:avLst/>
          </a:prstGeom>
          <a:noFill/>
        </p:spPr>
        <p:txBody>
          <a:bodyPr wrap="square" rtlCol="0">
            <a:spAutoFit/>
          </a:bodyPr>
          <a:lstStyle/>
          <a:p>
            <a:pPr algn="ctr"/>
            <a:r>
              <a:rPr lang="fr-FR" sz="7200" b="1" dirty="0" smtClean="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Introduction</a:t>
            </a:r>
            <a:endParaRPr lang="fr-FR" sz="72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6" name="TextBox 5"/>
          <p:cNvSpPr txBox="1"/>
          <p:nvPr/>
        </p:nvSpPr>
        <p:spPr>
          <a:xfrm>
            <a:off x="11294155" y="5744568"/>
            <a:ext cx="37096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2</a:t>
            </a:r>
            <a:endParaRPr lang="fr-FR" sz="4000" b="1" dirty="0">
              <a:solidFill>
                <a:prstClr val="black"/>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 t="14072" r="1245" b="13220"/>
          <a:stretch/>
        </p:blipFill>
        <p:spPr>
          <a:xfrm>
            <a:off x="3696475" y="2992961"/>
            <a:ext cx="3853611" cy="1420282"/>
          </a:xfrm>
          <a:prstGeom prst="rect">
            <a:avLst/>
          </a:prstGeom>
        </p:spPr>
      </p:pic>
      <p:pic>
        <p:nvPicPr>
          <p:cNvPr id="2" name="Picture 1"/>
          <p:cNvPicPr>
            <a:picLocks noChangeAspect="1"/>
          </p:cNvPicPr>
          <p:nvPr/>
        </p:nvPicPr>
        <p:blipFill rotWithShape="1">
          <a:blip r:embed="rId4"/>
          <a:srcRect l="50585"/>
          <a:stretch/>
        </p:blipFill>
        <p:spPr>
          <a:xfrm>
            <a:off x="7992127" y="3935640"/>
            <a:ext cx="2718614" cy="2581986"/>
          </a:xfrm>
          <a:prstGeom prst="rect">
            <a:avLst/>
          </a:prstGeom>
        </p:spPr>
      </p:pic>
      <p:pic>
        <p:nvPicPr>
          <p:cNvPr id="8" name="Picture 7"/>
          <p:cNvPicPr>
            <a:picLocks noChangeAspect="1"/>
          </p:cNvPicPr>
          <p:nvPr/>
        </p:nvPicPr>
        <p:blipFill rotWithShape="1">
          <a:blip r:embed="rId4"/>
          <a:srcRect r="50177"/>
          <a:stretch/>
        </p:blipFill>
        <p:spPr>
          <a:xfrm>
            <a:off x="7958457" y="1175842"/>
            <a:ext cx="2708891" cy="2617411"/>
          </a:xfrm>
          <a:prstGeom prst="rect">
            <a:avLst/>
          </a:prstGeom>
        </p:spPr>
      </p:pic>
      <p:pic>
        <p:nvPicPr>
          <p:cNvPr id="3" name="Picture 2"/>
          <p:cNvPicPr>
            <a:picLocks noChangeAspect="1"/>
          </p:cNvPicPr>
          <p:nvPr/>
        </p:nvPicPr>
        <p:blipFill rotWithShape="1">
          <a:blip r:embed="rId5"/>
          <a:srcRect l="50335"/>
          <a:stretch/>
        </p:blipFill>
        <p:spPr>
          <a:xfrm>
            <a:off x="450053" y="1089632"/>
            <a:ext cx="2734044" cy="2659586"/>
          </a:xfrm>
          <a:prstGeom prst="rect">
            <a:avLst/>
          </a:prstGeom>
        </p:spPr>
      </p:pic>
      <p:pic>
        <p:nvPicPr>
          <p:cNvPr id="9" name="Picture 8"/>
          <p:cNvPicPr>
            <a:picLocks noChangeAspect="1"/>
          </p:cNvPicPr>
          <p:nvPr/>
        </p:nvPicPr>
        <p:blipFill rotWithShape="1">
          <a:blip r:embed="rId5"/>
          <a:srcRect r="50277"/>
          <a:stretch/>
        </p:blipFill>
        <p:spPr>
          <a:xfrm>
            <a:off x="509776" y="3878361"/>
            <a:ext cx="2614598" cy="2629176"/>
          </a:xfrm>
          <a:prstGeom prst="rect">
            <a:avLst/>
          </a:prstGeom>
        </p:spPr>
      </p:pic>
      <p:sp>
        <p:nvSpPr>
          <p:cNvPr id="10" name="TextBox 9"/>
          <p:cNvSpPr txBox="1"/>
          <p:nvPr/>
        </p:nvSpPr>
        <p:spPr>
          <a:xfrm>
            <a:off x="3421820" y="4963329"/>
            <a:ext cx="4570307" cy="954107"/>
          </a:xfrm>
          <a:prstGeom prst="rect">
            <a:avLst/>
          </a:prstGeom>
          <a:noFill/>
        </p:spPr>
        <p:txBody>
          <a:bodyPr wrap="square" rtlCol="0">
            <a:spAutoFit/>
          </a:bodyPr>
          <a:lstStyle/>
          <a:p>
            <a:pPr algn="ctr"/>
            <a:r>
              <a:rPr lang="fr-FR" sz="2800" b="1" dirty="0">
                <a:ln/>
                <a:solidFill>
                  <a:schemeClr val="accent3"/>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rPr>
              <a:t>TELECOM NETWORKS</a:t>
            </a:r>
          </a:p>
          <a:p>
            <a:pPr algn="ctr"/>
            <a:r>
              <a:rPr lang="fr-FR" sz="2800" b="1" dirty="0">
                <a:ln/>
                <a:solidFill>
                  <a:schemeClr val="accent3"/>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rPr>
              <a:t> ENGINEERING </a:t>
            </a:r>
          </a:p>
        </p:txBody>
      </p:sp>
      <p:pic>
        <p:nvPicPr>
          <p:cNvPr id="5" name="Picture 30" descr="1"/>
          <p:cNvPicPr>
            <a:picLocks noChangeAspect="1" noChangeArrowheads="1"/>
          </p:cNvPicPr>
          <p:nvPr/>
        </p:nvPicPr>
        <p:blipFill>
          <a:blip r:embed="rId6" cstate="email">
            <a:lum bright="-6000" contrast="24000"/>
            <a:extLst>
              <a:ext uri="{28A0092B-C50C-407E-A947-70E740481C1C}">
                <a14:useLocalDpi xmlns:a14="http://schemas.microsoft.com/office/drawing/2010/main" val="0"/>
              </a:ext>
            </a:extLst>
          </a:blip>
          <a:srcRect/>
          <a:stretch>
            <a:fillRect/>
          </a:stretch>
        </p:blipFill>
        <p:spPr bwMode="auto">
          <a:xfrm>
            <a:off x="10437962" y="5585077"/>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44054" y="2032560"/>
            <a:ext cx="3017173" cy="52322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2800" b="1" dirty="0" smtClean="0">
                <a:ln/>
                <a:solidFill>
                  <a:schemeClr val="accent3"/>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rPr>
              <a:t>EN CHIFFRES</a:t>
            </a:r>
            <a:endParaRPr lang="fr-FR" sz="2800" b="1" dirty="0">
              <a:ln/>
              <a:solidFill>
                <a:schemeClr val="accent3"/>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endParaRPr>
          </a:p>
        </p:txBody>
      </p:sp>
      <p:sp>
        <p:nvSpPr>
          <p:cNvPr id="12" name="Rounded Rectangle 11"/>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Down Arrow 12"/>
          <p:cNvSpPr/>
          <p:nvPr/>
        </p:nvSpPr>
        <p:spPr>
          <a:xfrm>
            <a:off x="5338428" y="4381345"/>
            <a:ext cx="514213" cy="550086"/>
          </a:xfrm>
          <a:prstGeom prst="downArrow">
            <a:avLst/>
          </a:prstGeom>
          <a:solidFill>
            <a:schemeClr val="accent3">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8691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p:cTn id="54" dur="500" fill="hold"/>
                                        <p:tgtEl>
                                          <p:spTgt spid="2"/>
                                        </p:tgtEl>
                                        <p:attrNameLst>
                                          <p:attrName>ppt_w</p:attrName>
                                        </p:attrNameLst>
                                      </p:cBhvr>
                                      <p:tavLst>
                                        <p:tav tm="0">
                                          <p:val>
                                            <p:fltVal val="0"/>
                                          </p:val>
                                        </p:tav>
                                        <p:tav tm="100000">
                                          <p:val>
                                            <p:strVal val="#ppt_w"/>
                                          </p:val>
                                        </p:tav>
                                      </p:tavLst>
                                    </p:anim>
                                    <p:anim calcmode="lin" valueType="num">
                                      <p:cBhvr>
                                        <p:cTn id="55" dur="500" fill="hold"/>
                                        <p:tgtEl>
                                          <p:spTgt spid="2"/>
                                        </p:tgtEl>
                                        <p:attrNameLst>
                                          <p:attrName>ppt_h</p:attrName>
                                        </p:attrNameLst>
                                      </p:cBhvr>
                                      <p:tavLst>
                                        <p:tav tm="0">
                                          <p:val>
                                            <p:fltVal val="0"/>
                                          </p:val>
                                        </p:tav>
                                        <p:tav tm="100000">
                                          <p:val>
                                            <p:strVal val="#ppt_h"/>
                                          </p:val>
                                        </p:tav>
                                      </p:tavLst>
                                    </p:anim>
                                    <p:animEffect transition="in" filter="fade">
                                      <p:cBhvr>
                                        <p:cTn id="5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361" r="2433"/>
          <a:stretch/>
        </p:blipFill>
        <p:spPr>
          <a:xfrm>
            <a:off x="2948153" y="0"/>
            <a:ext cx="9243848" cy="6858000"/>
          </a:xfrm>
          <a:prstGeom prst="rect">
            <a:avLst/>
          </a:prstGeom>
        </p:spPr>
      </p:pic>
      <p:pic>
        <p:nvPicPr>
          <p:cNvPr id="5" name="Picture 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8609" y="1633632"/>
            <a:ext cx="2892818" cy="4245767"/>
          </a:xfrm>
          <a:prstGeom prst="rect">
            <a:avLst/>
          </a:prstGeom>
        </p:spPr>
      </p:pic>
      <p:sp>
        <p:nvSpPr>
          <p:cNvPr id="8" name="WordArt 4"/>
          <p:cNvSpPr>
            <a:spLocks noChangeArrowheads="1" noChangeShapeType="1" noTextEdit="1"/>
          </p:cNvSpPr>
          <p:nvPr/>
        </p:nvSpPr>
        <p:spPr bwMode="gray">
          <a:xfrm>
            <a:off x="3314700" y="2900855"/>
            <a:ext cx="7248197" cy="2270234"/>
          </a:xfrm>
          <a:prstGeom prst="rect">
            <a:avLst/>
          </a:prstGeom>
        </p:spPr>
        <p:txBody>
          <a:bodyPr wrap="none" fromWordArt="1">
            <a:prstTxWarp prst="textPlain">
              <a:avLst>
                <a:gd name="adj" fmla="val 50233"/>
              </a:avLst>
            </a:prstTxWarp>
          </a:bodyPr>
          <a:lstStyle/>
          <a:p>
            <a:r>
              <a:rPr lang="fr-FR" sz="3600" b="1" kern="10" dirty="0" smtClean="0">
                <a:ln w="900" cmpd="sng">
                  <a:solidFill>
                    <a:srgbClr val="4F81BD">
                      <a:satMod val="190000"/>
                      <a:alpha val="55000"/>
                    </a:srgbClr>
                  </a:solidFill>
                  <a:prstDash val="solid"/>
                </a:ln>
                <a:solidFill>
                  <a:srgbClr val="4F81BD">
                    <a:satMod val="200000"/>
                    <a:tint val="3000"/>
                  </a:srgbClr>
                </a:solidFill>
                <a:effectLst>
                  <a:innerShdw blurRad="101600" dist="76200" dir="5400000">
                    <a:srgbClr val="4F81BD">
                      <a:satMod val="190000"/>
                      <a:tint val="100000"/>
                      <a:alpha val="74000"/>
                    </a:srgbClr>
                  </a:innerShdw>
                </a:effectLst>
                <a:latin typeface="Palatino Linotype"/>
              </a:rPr>
              <a:t>Merci pour votre attention</a:t>
            </a:r>
            <a:endParaRPr lang="fr-FR" sz="3600" b="1" kern="10" dirty="0">
              <a:ln w="900" cmpd="sng">
                <a:solidFill>
                  <a:srgbClr val="4F81BD">
                    <a:satMod val="190000"/>
                    <a:alpha val="55000"/>
                  </a:srgbClr>
                </a:solidFill>
                <a:prstDash val="solid"/>
              </a:ln>
              <a:solidFill>
                <a:srgbClr val="4F81BD">
                  <a:satMod val="200000"/>
                  <a:tint val="3000"/>
                </a:srgbClr>
              </a:solidFill>
              <a:effectLst>
                <a:innerShdw blurRad="101600" dist="76200" dir="5400000">
                  <a:srgbClr val="4F81BD">
                    <a:satMod val="190000"/>
                    <a:tint val="100000"/>
                    <a:alpha val="74000"/>
                  </a:srgbClr>
                </a:innerShdw>
              </a:effectLst>
              <a:latin typeface="Palatino Linotype"/>
            </a:endParaRPr>
          </a:p>
        </p:txBody>
      </p:sp>
      <p:pic>
        <p:nvPicPr>
          <p:cNvPr id="9" name="Picture 1" descr="C:\Users\Toshiba\Desktop\bonhomme-diplome-1.jpg"/>
          <p:cNvPicPr>
            <a:picLocks noChangeAspect="1" noChangeArrowheads="1"/>
          </p:cNvPicPr>
          <p:nvPr/>
        </p:nvPicPr>
        <p:blipFill>
          <a:blip r:embed="rId4"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9555283" y="4716891"/>
            <a:ext cx="1007614" cy="1297653"/>
          </a:xfrm>
          <a:prstGeom prst="rect">
            <a:avLst/>
          </a:prstGeom>
          <a:noFill/>
        </p:spPr>
      </p:pic>
    </p:spTree>
    <p:extLst>
      <p:ext uri="{BB962C8B-B14F-4D97-AF65-F5344CB8AC3E}">
        <p14:creationId xmlns:p14="http://schemas.microsoft.com/office/powerpoint/2010/main" val="1424837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6.25E-7 4.07407E-6 L -6.25E-7 -0.07223 " pathEditMode="relative" rAng="0" ptsTypes="AA">
                                      <p:cBhvr>
                                        <p:cTn id="6" dur="250" accel="50000" decel="50000" autoRev="1" fill="hold">
                                          <p:stCondLst>
                                            <p:cond delay="0"/>
                                          </p:stCondLst>
                                        </p:cTn>
                                        <p:tgtEl>
                                          <p:spTgt spid="8"/>
                                        </p:tgtEl>
                                        <p:attrNameLst>
                                          <p:attrName>ppt_x</p:attrName>
                                          <p:attrName>ppt_y</p:attrName>
                                        </p:attrNameLst>
                                      </p:cBhvr>
                                      <p:rCtr x="0" y="-3611"/>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par>
                          <p:cTn id="11" fill="hold">
                            <p:stCondLst>
                              <p:cond delay="1600"/>
                            </p:stCondLst>
                            <p:childTnLst>
                              <p:par>
                                <p:cTn id="12" presetID="36" presetClass="emph" presetSubtype="0" fill="hold" grpId="1" nodeType="afterEffect">
                                  <p:stCondLst>
                                    <p:cond delay="0"/>
                                  </p:stCondLst>
                                  <p:iterate type="lt">
                                    <p:tmPct val="10000"/>
                                  </p:iterate>
                                  <p:childTnLst>
                                    <p:animScale>
                                      <p:cBhvr>
                                        <p:cTn id="13" dur="250" autoRev="1" fill="hold">
                                          <p:stCondLst>
                                            <p:cond delay="0"/>
                                          </p:stCondLst>
                                        </p:cTn>
                                        <p:tgtEl>
                                          <p:spTgt spid="8"/>
                                        </p:tgtEl>
                                      </p:cBhvr>
                                      <p:to x="80000" y="100000"/>
                                    </p:animScale>
                                    <p:anim by="(#ppt_w*0.10)" calcmode="lin" valueType="num">
                                      <p:cBhvr>
                                        <p:cTn id="14" dur="250" autoRev="1" fill="hold">
                                          <p:stCondLst>
                                            <p:cond delay="0"/>
                                          </p:stCondLst>
                                        </p:cTn>
                                        <p:tgtEl>
                                          <p:spTgt spid="8"/>
                                        </p:tgtEl>
                                        <p:attrNameLst>
                                          <p:attrName>ppt_x</p:attrName>
                                        </p:attrNameLst>
                                      </p:cBhvr>
                                    </p:anim>
                                    <p:anim by="(-#ppt_w*0.10)" calcmode="lin" valueType="num">
                                      <p:cBhvr>
                                        <p:cTn id="15" dur="250" autoRev="1" fill="hold">
                                          <p:stCondLst>
                                            <p:cond delay="0"/>
                                          </p:stCondLst>
                                        </p:cTn>
                                        <p:tgtEl>
                                          <p:spTgt spid="8"/>
                                        </p:tgtEl>
                                        <p:attrNameLst>
                                          <p:attrName>ppt_y</p:attrName>
                                        </p:attrNameLst>
                                      </p:cBhvr>
                                    </p:anim>
                                    <p:animRot by="-480000">
                                      <p:cBhvr>
                                        <p:cTn id="16" dur="250" autoRev="1" fill="hold">
                                          <p:stCondLst>
                                            <p:cond delay="0"/>
                                          </p:stCondLst>
                                        </p:cTn>
                                        <p:tgtEl>
                                          <p:spTgt spid="8"/>
                                        </p:tgtEl>
                                        <p:attrNameLst>
                                          <p:attrName>r</p:attrName>
                                        </p:attrNameLst>
                                      </p:cBhvr>
                                    </p:animRot>
                                  </p:childTnLst>
                                </p:cTn>
                              </p:par>
                            </p:childTnLst>
                          </p:cTn>
                        </p:par>
                        <p:par>
                          <p:cTn id="17" fill="hold">
                            <p:stCondLst>
                              <p:cond delay="3200"/>
                            </p:stCondLst>
                            <p:childTnLst>
                              <p:par>
                                <p:cTn id="18" presetID="35" presetClass="emph" presetSubtype="0" fill="hold" grpId="2" nodeType="afterEffect">
                                  <p:stCondLst>
                                    <p:cond delay="0"/>
                                  </p:stCondLst>
                                  <p:iterate type="lt">
                                    <p:tmPct val="0"/>
                                  </p:iterate>
                                  <p:childTnLst>
                                    <p:anim calcmode="discrete" valueType="str">
                                      <p:cBhvr>
                                        <p:cTn id="19"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nut 3"/>
          <p:cNvSpPr/>
          <p:nvPr/>
        </p:nvSpPr>
        <p:spPr>
          <a:xfrm>
            <a:off x="336089" y="1675703"/>
            <a:ext cx="2645229" cy="2547257"/>
          </a:xfrm>
          <a:prstGeom prst="donut">
            <a:avLst>
              <a:gd name="adj" fmla="val 4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TextBox 4"/>
          <p:cNvSpPr txBox="1"/>
          <p:nvPr/>
        </p:nvSpPr>
        <p:spPr>
          <a:xfrm>
            <a:off x="515703" y="2206887"/>
            <a:ext cx="2285999" cy="584775"/>
          </a:xfrm>
          <a:prstGeom prst="rect">
            <a:avLst/>
          </a:prstGeom>
          <a:noFill/>
        </p:spPr>
        <p:txBody>
          <a:bodyPr wrap="square" rtlCol="0">
            <a:spAutoFit/>
          </a:bodyPr>
          <a:lstStyle/>
          <a:p>
            <a:pPr algn="ctr"/>
            <a:r>
              <a:rPr lang="fr-FR" sz="3200" b="1" i="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Télécom </a:t>
            </a:r>
            <a:endParaRPr lang="fr-FR" sz="3200" b="1"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6" name="Donut 5"/>
          <p:cNvSpPr/>
          <p:nvPr/>
        </p:nvSpPr>
        <p:spPr>
          <a:xfrm>
            <a:off x="4816380" y="4156541"/>
            <a:ext cx="2645229" cy="2547257"/>
          </a:xfrm>
          <a:prstGeom prst="donut">
            <a:avLst>
              <a:gd name="adj" fmla="val 4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Donut 6"/>
          <p:cNvSpPr/>
          <p:nvPr/>
        </p:nvSpPr>
        <p:spPr>
          <a:xfrm>
            <a:off x="9166663" y="1674166"/>
            <a:ext cx="2645229" cy="2547257"/>
          </a:xfrm>
          <a:prstGeom prst="donut">
            <a:avLst>
              <a:gd name="adj" fmla="val 4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Donut 7"/>
          <p:cNvSpPr/>
          <p:nvPr/>
        </p:nvSpPr>
        <p:spPr>
          <a:xfrm>
            <a:off x="1962322" y="4156541"/>
            <a:ext cx="2645229" cy="2547257"/>
          </a:xfrm>
          <a:prstGeom prst="donut">
            <a:avLst>
              <a:gd name="adj" fmla="val 4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Donut 8"/>
          <p:cNvSpPr/>
          <p:nvPr/>
        </p:nvSpPr>
        <p:spPr>
          <a:xfrm>
            <a:off x="7641223" y="4124733"/>
            <a:ext cx="2645229" cy="2547257"/>
          </a:xfrm>
          <a:prstGeom prst="donut">
            <a:avLst>
              <a:gd name="adj" fmla="val 4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TextBox 10"/>
          <p:cNvSpPr txBox="1"/>
          <p:nvPr/>
        </p:nvSpPr>
        <p:spPr>
          <a:xfrm>
            <a:off x="2019162" y="4697741"/>
            <a:ext cx="2717710" cy="584775"/>
          </a:xfrm>
          <a:prstGeom prst="rect">
            <a:avLst/>
          </a:prstGeom>
          <a:noFill/>
        </p:spPr>
        <p:txBody>
          <a:bodyPr wrap="square" rtlCol="0">
            <a:spAutoFit/>
          </a:bodyPr>
          <a:lstStyle/>
          <a:p>
            <a:pPr algn="ctr"/>
            <a:r>
              <a:rPr lang="fr-FR" sz="3200" b="1"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Multimédia</a:t>
            </a:r>
          </a:p>
        </p:txBody>
      </p:sp>
      <p:sp>
        <p:nvSpPr>
          <p:cNvPr id="12" name="TextBox 11"/>
          <p:cNvSpPr txBox="1"/>
          <p:nvPr/>
        </p:nvSpPr>
        <p:spPr>
          <a:xfrm>
            <a:off x="7820837" y="4686541"/>
            <a:ext cx="2285999" cy="584775"/>
          </a:xfrm>
          <a:prstGeom prst="rect">
            <a:avLst/>
          </a:prstGeom>
          <a:noFill/>
        </p:spPr>
        <p:txBody>
          <a:bodyPr wrap="square" rtlCol="0">
            <a:spAutoFit/>
          </a:bodyPr>
          <a:lstStyle/>
          <a:p>
            <a:pPr algn="ctr"/>
            <a:r>
              <a:rPr lang="fr-FR" sz="3200" b="1"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Monétique</a:t>
            </a:r>
            <a:r>
              <a:rPr lang="fr-FR" sz="3200" b="1" dirty="0"/>
              <a:t> </a:t>
            </a:r>
            <a:endParaRPr lang="fr-FR" sz="3200" b="1"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13" name="TextBox 12"/>
          <p:cNvSpPr txBox="1"/>
          <p:nvPr/>
        </p:nvSpPr>
        <p:spPr>
          <a:xfrm>
            <a:off x="9351299" y="2271595"/>
            <a:ext cx="2285999" cy="584775"/>
          </a:xfrm>
          <a:prstGeom prst="rect">
            <a:avLst/>
          </a:prstGeom>
          <a:noFill/>
        </p:spPr>
        <p:txBody>
          <a:bodyPr wrap="square" rtlCol="0">
            <a:spAutoFit/>
          </a:bodyPr>
          <a:lstStyle/>
          <a:p>
            <a:pPr algn="ctr"/>
            <a:r>
              <a:rPr lang="fr-FR" sz="3200" b="1" i="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Aérospatial </a:t>
            </a:r>
            <a:endParaRPr lang="fr-FR" sz="3200" b="1"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3"/>
          <a:stretch>
            <a:fillRect/>
          </a:stretch>
        </p:blipFill>
        <p:spPr>
          <a:xfrm>
            <a:off x="8342920" y="5315207"/>
            <a:ext cx="1314450" cy="1356783"/>
          </a:xfrm>
          <a:prstGeom prst="ellipse">
            <a:avLst/>
          </a:prstGeom>
          <a:ln>
            <a:noFill/>
          </a:ln>
          <a:effectLst>
            <a:softEdge rad="112500"/>
          </a:effectLst>
        </p:spPr>
      </p:pic>
      <p:pic>
        <p:nvPicPr>
          <p:cNvPr id="15" name="Picture 14"/>
          <p:cNvPicPr>
            <a:picLocks noChangeAspect="1"/>
          </p:cNvPicPr>
          <p:nvPr/>
        </p:nvPicPr>
        <p:blipFill>
          <a:blip r:embed="rId4"/>
          <a:stretch>
            <a:fillRect/>
          </a:stretch>
        </p:blipFill>
        <p:spPr>
          <a:xfrm>
            <a:off x="1062712" y="2844833"/>
            <a:ext cx="1294037" cy="1300926"/>
          </a:xfrm>
          <a:prstGeom prst="ellipse">
            <a:avLst/>
          </a:prstGeom>
          <a:ln>
            <a:noFill/>
          </a:ln>
          <a:effectLst>
            <a:softEdge rad="112500"/>
          </a:effectLst>
        </p:spPr>
      </p:pic>
      <p:pic>
        <p:nvPicPr>
          <p:cNvPr id="16" name="Picture 15"/>
          <p:cNvPicPr>
            <a:picLocks noChangeAspect="1"/>
          </p:cNvPicPr>
          <p:nvPr/>
        </p:nvPicPr>
        <p:blipFill>
          <a:blip r:embed="rId5"/>
          <a:stretch>
            <a:fillRect/>
          </a:stretch>
        </p:blipFill>
        <p:spPr>
          <a:xfrm>
            <a:off x="9860619" y="2899750"/>
            <a:ext cx="1376007" cy="1224983"/>
          </a:xfrm>
          <a:prstGeom prst="ellipse">
            <a:avLst/>
          </a:prstGeom>
          <a:ln>
            <a:noFill/>
          </a:ln>
          <a:effectLst>
            <a:softEdge rad="112500"/>
          </a:effectLst>
        </p:spPr>
      </p:pic>
      <p:pic>
        <p:nvPicPr>
          <p:cNvPr id="19" name="Picture 30" descr="1"/>
          <p:cNvPicPr>
            <a:picLocks noChangeAspect="1" noChangeArrowheads="1"/>
          </p:cNvPicPr>
          <p:nvPr/>
        </p:nvPicPr>
        <p:blipFill>
          <a:blip r:embed="rId6" cstate="email">
            <a:lum bright="-6000" contrast="24000"/>
            <a:extLst>
              <a:ext uri="{28A0092B-C50C-407E-A947-70E740481C1C}">
                <a14:useLocalDpi xmlns:a14="http://schemas.microsoft.com/office/drawing/2010/main" val="0"/>
              </a:ext>
            </a:extLst>
          </a:blip>
          <a:srcRect/>
          <a:stretch>
            <a:fillRect/>
          </a:stretch>
        </p:blipFill>
        <p:spPr bwMode="auto">
          <a:xfrm>
            <a:off x="10437962" y="5585077"/>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1294155" y="5744568"/>
            <a:ext cx="37096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3</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21" name="Rounded Rectangle 20"/>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53"/>
          <p:cNvSpPr txBox="1"/>
          <p:nvPr/>
        </p:nvSpPr>
        <p:spPr>
          <a:xfrm>
            <a:off x="2217913" y="0"/>
            <a:ext cx="7518352" cy="1200329"/>
          </a:xfrm>
          <a:prstGeom prst="rect">
            <a:avLst/>
          </a:prstGeom>
          <a:noFill/>
        </p:spPr>
        <p:txBody>
          <a:bodyPr wrap="square" rtlCol="0">
            <a:spAutoFit/>
          </a:bodyPr>
          <a:lstStyle/>
          <a:p>
            <a:pPr algn="ctr"/>
            <a:r>
              <a:rPr lang="fr-FR" sz="7200" b="1" dirty="0" smtClean="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Introduction</a:t>
            </a:r>
            <a:endParaRPr lang="fr-FR" sz="72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23" name="TextBox 22"/>
          <p:cNvSpPr txBox="1"/>
          <p:nvPr/>
        </p:nvSpPr>
        <p:spPr>
          <a:xfrm>
            <a:off x="4129035" y="2510908"/>
            <a:ext cx="4019916" cy="64633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3600" b="1" dirty="0" smtClean="0">
                <a:ln/>
                <a:solidFill>
                  <a:schemeClr val="accent3"/>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rPr>
              <a:t>Secteurs d’activités</a:t>
            </a:r>
            <a:endParaRPr lang="fr-FR" sz="3600" b="1" dirty="0">
              <a:ln/>
              <a:solidFill>
                <a:schemeClr val="accent3"/>
              </a:solidFill>
              <a:effectLst>
                <a:glow rad="63500">
                  <a:schemeClr val="accent3">
                    <a:satMod val="175000"/>
                    <a:alpha val="40000"/>
                  </a:schemeClr>
                </a:glow>
              </a:effectLst>
              <a:latin typeface="Times New Roman" panose="02020603050405020304" pitchFamily="18" charset="0"/>
              <a:cs typeface="Times New Roman" panose="02020603050405020304" pitchFamily="18" charset="0"/>
            </a:endParaRPr>
          </a:p>
        </p:txBody>
      </p:sp>
      <p:sp>
        <p:nvSpPr>
          <p:cNvPr id="24" name="TextBox 23"/>
          <p:cNvSpPr txBox="1"/>
          <p:nvPr/>
        </p:nvSpPr>
        <p:spPr>
          <a:xfrm>
            <a:off x="4830966" y="4423938"/>
            <a:ext cx="2717710" cy="1569660"/>
          </a:xfrm>
          <a:prstGeom prst="rect">
            <a:avLst/>
          </a:prstGeom>
          <a:noFill/>
        </p:spPr>
        <p:txBody>
          <a:bodyPr wrap="square" rtlCol="0">
            <a:spAutoFit/>
          </a:bodyPr>
          <a:lstStyle/>
          <a:p>
            <a:pPr algn="ctr"/>
            <a:r>
              <a:rPr lang="fr-FR" sz="3200" b="1" i="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Système d’information</a:t>
            </a:r>
            <a:endParaRPr lang="fr-FR" sz="3200" dirty="0"/>
          </a:p>
          <a:p>
            <a:pPr algn="ctr"/>
            <a:endParaRPr lang="fr-FR" sz="3200" b="1"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pic>
        <p:nvPicPr>
          <p:cNvPr id="25" name="Picture 24"/>
          <p:cNvPicPr>
            <a:picLocks noChangeAspect="1"/>
          </p:cNvPicPr>
          <p:nvPr/>
        </p:nvPicPr>
        <p:blipFill>
          <a:blip r:embed="rId7"/>
          <a:stretch>
            <a:fillRect/>
          </a:stretch>
        </p:blipFill>
        <p:spPr>
          <a:xfrm>
            <a:off x="5574439" y="5398361"/>
            <a:ext cx="1230764" cy="1179136"/>
          </a:xfrm>
          <a:prstGeom prst="ellipse">
            <a:avLst/>
          </a:prstGeom>
          <a:ln>
            <a:noFill/>
          </a:ln>
          <a:effectLst>
            <a:softEdge rad="112500"/>
          </a:effectLst>
        </p:spPr>
      </p:pic>
      <p:pic>
        <p:nvPicPr>
          <p:cNvPr id="26" name="Picture 25"/>
          <p:cNvPicPr>
            <a:picLocks noChangeAspect="1"/>
          </p:cNvPicPr>
          <p:nvPr/>
        </p:nvPicPr>
        <p:blipFill>
          <a:blip r:embed="rId4"/>
          <a:stretch>
            <a:fillRect/>
          </a:stretch>
        </p:blipFill>
        <p:spPr>
          <a:xfrm>
            <a:off x="2637917" y="5173253"/>
            <a:ext cx="1294037" cy="1300926"/>
          </a:xfrm>
          <a:prstGeom prst="ellipse">
            <a:avLst/>
          </a:prstGeom>
          <a:ln>
            <a:noFill/>
          </a:ln>
          <a:effectLst>
            <a:softEdge rad="112500"/>
          </a:effectLst>
        </p:spPr>
      </p:pic>
    </p:spTree>
    <p:extLst>
      <p:ext uri="{BB962C8B-B14F-4D97-AF65-F5344CB8AC3E}">
        <p14:creationId xmlns:p14="http://schemas.microsoft.com/office/powerpoint/2010/main" val="338213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ppt_x"/>
                                          </p:val>
                                        </p:tav>
                                        <p:tav tm="100000">
                                          <p:val>
                                            <p:strVal val="#ppt_x"/>
                                          </p:val>
                                        </p:tav>
                                      </p:tavLst>
                                    </p:anim>
                                    <p:anim calcmode="lin" valueType="num">
                                      <p:cBhvr additive="base">
                                        <p:cTn id="27" dur="500" fill="hold"/>
                                        <p:tgtEl>
                                          <p:spTgt spid="2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ppt_x"/>
                                          </p:val>
                                        </p:tav>
                                        <p:tav tm="100000">
                                          <p:val>
                                            <p:strVal val="#ppt_x"/>
                                          </p:val>
                                        </p:tav>
                                      </p:tavLst>
                                    </p:anim>
                                    <p:anim calcmode="lin" valueType="num">
                                      <p:cBhvr additive="base">
                                        <p:cTn id="4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ppt_x"/>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500" fill="hold"/>
                                        <p:tgtEl>
                                          <p:spTgt spid="9"/>
                                        </p:tgtEl>
                                        <p:attrNameLst>
                                          <p:attrName>ppt_x</p:attrName>
                                        </p:attrNameLst>
                                      </p:cBhvr>
                                      <p:tavLst>
                                        <p:tav tm="0">
                                          <p:val>
                                            <p:strVal val="#ppt_x"/>
                                          </p:val>
                                        </p:tav>
                                        <p:tav tm="100000">
                                          <p:val>
                                            <p:strVal val="#ppt_x"/>
                                          </p:val>
                                        </p:tav>
                                      </p:tavLst>
                                    </p:anim>
                                    <p:anim calcmode="lin" valueType="num">
                                      <p:cBhvr additive="base">
                                        <p:cTn id="6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ppt_x"/>
                                          </p:val>
                                        </p:tav>
                                        <p:tav tm="100000">
                                          <p:val>
                                            <p:strVal val="#ppt_x"/>
                                          </p:val>
                                        </p:tav>
                                      </p:tavLst>
                                    </p:anim>
                                    <p:anim calcmode="lin" valueType="num">
                                      <p:cBhvr additive="base">
                                        <p:cTn id="69" dur="500" fill="hold"/>
                                        <p:tgtEl>
                                          <p:spTgt spid="1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additive="base">
                                        <p:cTn id="72" dur="500" fill="hold"/>
                                        <p:tgtEl>
                                          <p:spTgt spid="13"/>
                                        </p:tgtEl>
                                        <p:attrNameLst>
                                          <p:attrName>ppt_x</p:attrName>
                                        </p:attrNameLst>
                                      </p:cBhvr>
                                      <p:tavLst>
                                        <p:tav tm="0">
                                          <p:val>
                                            <p:strVal val="#ppt_x"/>
                                          </p:val>
                                        </p:tav>
                                        <p:tav tm="100000">
                                          <p:val>
                                            <p:strVal val="#ppt_x"/>
                                          </p:val>
                                        </p:tav>
                                      </p:tavLst>
                                    </p:anim>
                                    <p:anim calcmode="lin" valueType="num">
                                      <p:cBhvr additive="base">
                                        <p:cTn id="73" dur="500" fill="hold"/>
                                        <p:tgtEl>
                                          <p:spTgt spid="13"/>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 calcmode="lin" valueType="num">
                                      <p:cBhvr additive="base">
                                        <p:cTn id="76" dur="500" fill="hold"/>
                                        <p:tgtEl>
                                          <p:spTgt spid="7"/>
                                        </p:tgtEl>
                                        <p:attrNameLst>
                                          <p:attrName>ppt_x</p:attrName>
                                        </p:attrNameLst>
                                      </p:cBhvr>
                                      <p:tavLst>
                                        <p:tav tm="0">
                                          <p:val>
                                            <p:strVal val="#ppt_x"/>
                                          </p:val>
                                        </p:tav>
                                        <p:tav tm="100000">
                                          <p:val>
                                            <p:strVal val="#ppt_x"/>
                                          </p:val>
                                        </p:tav>
                                      </p:tavLst>
                                    </p:anim>
                                    <p:anim calcmode="lin" valueType="num">
                                      <p:cBhvr additive="base">
                                        <p:cTn id="7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9" presetClass="emph" presetSubtype="0" nodeType="clickEffect">
                                  <p:stCondLst>
                                    <p:cond delay="0"/>
                                  </p:stCondLst>
                                  <p:childTnLst>
                                    <p:set>
                                      <p:cBhvr rctx="PPT">
                                        <p:cTn id="81" dur="indefinite"/>
                                        <p:tgtEl>
                                          <p:spTgt spid="15"/>
                                        </p:tgtEl>
                                        <p:attrNameLst>
                                          <p:attrName>style.opacity</p:attrName>
                                        </p:attrNameLst>
                                      </p:cBhvr>
                                      <p:to>
                                        <p:strVal val="0.5"/>
                                      </p:to>
                                    </p:set>
                                    <p:animEffect filter="image" prLst="opacity: 0.5">
                                      <p:cBhvr rctx="IE">
                                        <p:cTn id="82" dur="indefinite"/>
                                        <p:tgtEl>
                                          <p:spTgt spid="15"/>
                                        </p:tgtEl>
                                      </p:cBhvr>
                                    </p:animEffect>
                                  </p:childTnLst>
                                </p:cTn>
                              </p:par>
                              <p:par>
                                <p:cTn id="83" presetID="9" presetClass="emph" presetSubtype="0" grpId="1" nodeType="withEffect">
                                  <p:stCondLst>
                                    <p:cond delay="0"/>
                                  </p:stCondLst>
                                  <p:childTnLst>
                                    <p:set>
                                      <p:cBhvr rctx="PPT">
                                        <p:cTn id="84" dur="indefinite"/>
                                        <p:tgtEl>
                                          <p:spTgt spid="5"/>
                                        </p:tgtEl>
                                        <p:attrNameLst>
                                          <p:attrName>style.opacity</p:attrName>
                                        </p:attrNameLst>
                                      </p:cBhvr>
                                      <p:to>
                                        <p:strVal val="0.5"/>
                                      </p:to>
                                    </p:set>
                                    <p:animEffect filter="image" prLst="opacity: 0.5">
                                      <p:cBhvr rctx="IE">
                                        <p:cTn id="85" dur="indefinite"/>
                                        <p:tgtEl>
                                          <p:spTgt spid="5"/>
                                        </p:tgtEl>
                                      </p:cBhvr>
                                    </p:animEffect>
                                  </p:childTnLst>
                                </p:cTn>
                              </p:par>
                              <p:par>
                                <p:cTn id="86" presetID="9" presetClass="emph" presetSubtype="0" grpId="1" nodeType="withEffect">
                                  <p:stCondLst>
                                    <p:cond delay="0"/>
                                  </p:stCondLst>
                                  <p:childTnLst>
                                    <p:set>
                                      <p:cBhvr rctx="PPT">
                                        <p:cTn id="87" dur="indefinite"/>
                                        <p:tgtEl>
                                          <p:spTgt spid="4"/>
                                        </p:tgtEl>
                                        <p:attrNameLst>
                                          <p:attrName>style.opacity</p:attrName>
                                        </p:attrNameLst>
                                      </p:cBhvr>
                                      <p:to>
                                        <p:strVal val="0.5"/>
                                      </p:to>
                                    </p:set>
                                    <p:animEffect filter="image" prLst="opacity: 0.5">
                                      <p:cBhvr rctx="IE">
                                        <p:cTn id="88" dur="indefinite"/>
                                        <p:tgtEl>
                                          <p:spTgt spid="4"/>
                                        </p:tgtEl>
                                      </p:cBhvr>
                                    </p:animEffect>
                                  </p:childTnLst>
                                </p:cTn>
                              </p:par>
                              <p:par>
                                <p:cTn id="89" presetID="9" presetClass="emph" presetSubtype="0" grpId="1" nodeType="withEffect">
                                  <p:stCondLst>
                                    <p:cond delay="0"/>
                                  </p:stCondLst>
                                  <p:childTnLst>
                                    <p:set>
                                      <p:cBhvr rctx="PPT">
                                        <p:cTn id="90" dur="indefinite"/>
                                        <p:tgtEl>
                                          <p:spTgt spid="11"/>
                                        </p:tgtEl>
                                        <p:attrNameLst>
                                          <p:attrName>style.opacity</p:attrName>
                                        </p:attrNameLst>
                                      </p:cBhvr>
                                      <p:to>
                                        <p:strVal val="0.5"/>
                                      </p:to>
                                    </p:set>
                                    <p:animEffect filter="image" prLst="opacity: 0.5">
                                      <p:cBhvr rctx="IE">
                                        <p:cTn id="91" dur="indefinite"/>
                                        <p:tgtEl>
                                          <p:spTgt spid="11"/>
                                        </p:tgtEl>
                                      </p:cBhvr>
                                    </p:animEffect>
                                  </p:childTnLst>
                                </p:cTn>
                              </p:par>
                              <p:par>
                                <p:cTn id="92" presetID="9" presetClass="emph" presetSubtype="0" grpId="1" nodeType="withEffect">
                                  <p:stCondLst>
                                    <p:cond delay="0"/>
                                  </p:stCondLst>
                                  <p:childTnLst>
                                    <p:set>
                                      <p:cBhvr rctx="PPT">
                                        <p:cTn id="93" dur="indefinite"/>
                                        <p:tgtEl>
                                          <p:spTgt spid="8"/>
                                        </p:tgtEl>
                                        <p:attrNameLst>
                                          <p:attrName>style.opacity</p:attrName>
                                        </p:attrNameLst>
                                      </p:cBhvr>
                                      <p:to>
                                        <p:strVal val="0.5"/>
                                      </p:to>
                                    </p:set>
                                    <p:animEffect filter="image" prLst="opacity: 0.5">
                                      <p:cBhvr rctx="IE">
                                        <p:cTn id="94" dur="indefinite"/>
                                        <p:tgtEl>
                                          <p:spTgt spid="8"/>
                                        </p:tgtEl>
                                      </p:cBhvr>
                                    </p:animEffect>
                                  </p:childTnLst>
                                </p:cTn>
                              </p:par>
                              <p:par>
                                <p:cTn id="95" presetID="9" presetClass="emph" presetSubtype="0" grpId="1" nodeType="withEffect">
                                  <p:stCondLst>
                                    <p:cond delay="0"/>
                                  </p:stCondLst>
                                  <p:childTnLst>
                                    <p:set>
                                      <p:cBhvr rctx="PPT">
                                        <p:cTn id="96" dur="indefinite"/>
                                        <p:tgtEl>
                                          <p:spTgt spid="6"/>
                                        </p:tgtEl>
                                        <p:attrNameLst>
                                          <p:attrName>style.opacity</p:attrName>
                                        </p:attrNameLst>
                                      </p:cBhvr>
                                      <p:to>
                                        <p:strVal val="0.5"/>
                                      </p:to>
                                    </p:set>
                                    <p:animEffect filter="image" prLst="opacity: 0.5">
                                      <p:cBhvr rctx="IE">
                                        <p:cTn id="97" dur="indefinite"/>
                                        <p:tgtEl>
                                          <p:spTgt spid="6"/>
                                        </p:tgtEl>
                                      </p:cBhvr>
                                    </p:animEffect>
                                  </p:childTnLst>
                                </p:cTn>
                              </p:par>
                              <p:par>
                                <p:cTn id="98" presetID="9" presetClass="emph" presetSubtype="0" nodeType="withEffect">
                                  <p:stCondLst>
                                    <p:cond delay="0"/>
                                  </p:stCondLst>
                                  <p:childTnLst>
                                    <p:set>
                                      <p:cBhvr rctx="PPT">
                                        <p:cTn id="99" dur="indefinite"/>
                                        <p:tgtEl>
                                          <p:spTgt spid="16"/>
                                        </p:tgtEl>
                                        <p:attrNameLst>
                                          <p:attrName>style.opacity</p:attrName>
                                        </p:attrNameLst>
                                      </p:cBhvr>
                                      <p:to>
                                        <p:strVal val="0.5"/>
                                      </p:to>
                                    </p:set>
                                    <p:animEffect filter="image" prLst="opacity: 0.5">
                                      <p:cBhvr rctx="IE">
                                        <p:cTn id="100" dur="indefinite"/>
                                        <p:tgtEl>
                                          <p:spTgt spid="16"/>
                                        </p:tgtEl>
                                      </p:cBhvr>
                                    </p:animEffect>
                                  </p:childTnLst>
                                </p:cTn>
                              </p:par>
                              <p:par>
                                <p:cTn id="101" presetID="9" presetClass="emph" presetSubtype="0" grpId="1" nodeType="withEffect">
                                  <p:stCondLst>
                                    <p:cond delay="0"/>
                                  </p:stCondLst>
                                  <p:childTnLst>
                                    <p:set>
                                      <p:cBhvr rctx="PPT">
                                        <p:cTn id="102" dur="indefinite"/>
                                        <p:tgtEl>
                                          <p:spTgt spid="13"/>
                                        </p:tgtEl>
                                        <p:attrNameLst>
                                          <p:attrName>style.opacity</p:attrName>
                                        </p:attrNameLst>
                                      </p:cBhvr>
                                      <p:to>
                                        <p:strVal val="0.5"/>
                                      </p:to>
                                    </p:set>
                                    <p:animEffect filter="image" prLst="opacity: 0.5">
                                      <p:cBhvr rctx="IE">
                                        <p:cTn id="103" dur="indefinite"/>
                                        <p:tgtEl>
                                          <p:spTgt spid="13"/>
                                        </p:tgtEl>
                                      </p:cBhvr>
                                    </p:animEffect>
                                  </p:childTnLst>
                                </p:cTn>
                              </p:par>
                              <p:par>
                                <p:cTn id="104" presetID="9" presetClass="emph" presetSubtype="0" grpId="1" nodeType="withEffect">
                                  <p:stCondLst>
                                    <p:cond delay="0"/>
                                  </p:stCondLst>
                                  <p:childTnLst>
                                    <p:set>
                                      <p:cBhvr rctx="PPT">
                                        <p:cTn id="105" dur="indefinite"/>
                                        <p:tgtEl>
                                          <p:spTgt spid="7"/>
                                        </p:tgtEl>
                                        <p:attrNameLst>
                                          <p:attrName>style.opacity</p:attrName>
                                        </p:attrNameLst>
                                      </p:cBhvr>
                                      <p:to>
                                        <p:strVal val="0.5"/>
                                      </p:to>
                                    </p:set>
                                    <p:animEffect filter="image" prLst="opacity: 0.5">
                                      <p:cBhvr rctx="IE">
                                        <p:cTn id="106" dur="indefinite"/>
                                        <p:tgtEl>
                                          <p:spTgt spid="7"/>
                                        </p:tgtEl>
                                      </p:cBhvr>
                                    </p:animEffect>
                                  </p:childTnLst>
                                </p:cTn>
                              </p:par>
                              <p:par>
                                <p:cTn id="107" presetID="26" presetClass="emph" presetSubtype="0" fill="hold" nodeType="withEffect">
                                  <p:stCondLst>
                                    <p:cond delay="0"/>
                                  </p:stCondLst>
                                  <p:childTnLst>
                                    <p:animEffect transition="out" filter="fade">
                                      <p:cBhvr>
                                        <p:cTn id="108" dur="500" tmFilter="0, 0; .2, .5; .8, .5; 1, 0"/>
                                        <p:tgtEl>
                                          <p:spTgt spid="14"/>
                                        </p:tgtEl>
                                      </p:cBhvr>
                                    </p:animEffect>
                                    <p:animScale>
                                      <p:cBhvr>
                                        <p:cTn id="109" dur="250" autoRev="1" fill="hold"/>
                                        <p:tgtEl>
                                          <p:spTgt spid="14"/>
                                        </p:tgtEl>
                                      </p:cBhvr>
                                      <p:by x="105000" y="105000"/>
                                    </p:animScale>
                                  </p:childTnLst>
                                </p:cTn>
                              </p:par>
                              <p:par>
                                <p:cTn id="110" presetID="26" presetClass="emph" presetSubtype="0" fill="hold" grpId="1" nodeType="withEffect">
                                  <p:stCondLst>
                                    <p:cond delay="0"/>
                                  </p:stCondLst>
                                  <p:childTnLst>
                                    <p:animEffect transition="out" filter="fade">
                                      <p:cBhvr>
                                        <p:cTn id="111" dur="500" tmFilter="0, 0; .2, .5; .8, .5; 1, 0"/>
                                        <p:tgtEl>
                                          <p:spTgt spid="12"/>
                                        </p:tgtEl>
                                      </p:cBhvr>
                                    </p:animEffect>
                                    <p:animScale>
                                      <p:cBhvr>
                                        <p:cTn id="112" dur="250" autoRev="1" fill="hold"/>
                                        <p:tgtEl>
                                          <p:spTgt spid="12"/>
                                        </p:tgtEl>
                                      </p:cBhvr>
                                      <p:by x="105000" y="105000"/>
                                    </p:animScale>
                                  </p:childTnLst>
                                </p:cTn>
                              </p:par>
                              <p:par>
                                <p:cTn id="113" presetID="26" presetClass="emph" presetSubtype="0" fill="hold" grpId="1" nodeType="withEffect">
                                  <p:stCondLst>
                                    <p:cond delay="0"/>
                                  </p:stCondLst>
                                  <p:childTnLst>
                                    <p:animEffect transition="out" filter="fade">
                                      <p:cBhvr>
                                        <p:cTn id="114" dur="500" tmFilter="0, 0; .2, .5; .8, .5; 1, 0"/>
                                        <p:tgtEl>
                                          <p:spTgt spid="9"/>
                                        </p:tgtEl>
                                      </p:cBhvr>
                                    </p:animEffect>
                                    <p:animScale>
                                      <p:cBhvr>
                                        <p:cTn id="115" dur="250" autoRev="1" fill="hold"/>
                                        <p:tgtEl>
                                          <p:spTgt spid="9"/>
                                        </p:tgtEl>
                                      </p:cBhvr>
                                      <p:by x="105000" y="105000"/>
                                    </p:animScale>
                                  </p:childTnLst>
                                </p:cTn>
                              </p:par>
                              <p:par>
                                <p:cTn id="116" presetID="9" presetClass="emph" presetSubtype="0" grpId="1" nodeType="withEffect">
                                  <p:stCondLst>
                                    <p:cond delay="0"/>
                                  </p:stCondLst>
                                  <p:childTnLst>
                                    <p:set>
                                      <p:cBhvr rctx="PPT">
                                        <p:cTn id="117" dur="indefinite"/>
                                        <p:tgtEl>
                                          <p:spTgt spid="24"/>
                                        </p:tgtEl>
                                        <p:attrNameLst>
                                          <p:attrName>style.opacity</p:attrName>
                                        </p:attrNameLst>
                                      </p:cBhvr>
                                      <p:to>
                                        <p:strVal val="0.5"/>
                                      </p:to>
                                    </p:set>
                                    <p:animEffect filter="image" prLst="opacity: 0.5">
                                      <p:cBhvr rctx="IE">
                                        <p:cTn id="118" dur="indefinite"/>
                                        <p:tgtEl>
                                          <p:spTgt spid="24"/>
                                        </p:tgtEl>
                                      </p:cBhvr>
                                    </p:animEffect>
                                  </p:childTnLst>
                                </p:cTn>
                              </p:par>
                              <p:par>
                                <p:cTn id="119" presetID="9" presetClass="emph" presetSubtype="0" nodeType="withEffect">
                                  <p:stCondLst>
                                    <p:cond delay="0"/>
                                  </p:stCondLst>
                                  <p:childTnLst>
                                    <p:set>
                                      <p:cBhvr rctx="PPT">
                                        <p:cTn id="120" dur="indefinite"/>
                                        <p:tgtEl>
                                          <p:spTgt spid="25"/>
                                        </p:tgtEl>
                                        <p:attrNameLst>
                                          <p:attrName>style.opacity</p:attrName>
                                        </p:attrNameLst>
                                      </p:cBhvr>
                                      <p:to>
                                        <p:strVal val="0.5"/>
                                      </p:to>
                                    </p:set>
                                    <p:animEffect filter="image" prLst="opacity: 0.5">
                                      <p:cBhvr rctx="IE">
                                        <p:cTn id="121" dur="indefinite"/>
                                        <p:tgtEl>
                                          <p:spTgt spid="25"/>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mph" presetSubtype="0" nodeType="clickEffect">
                                  <p:stCondLst>
                                    <p:cond delay="0"/>
                                  </p:stCondLst>
                                  <p:childTnLst>
                                    <p:set>
                                      <p:cBhvr rctx="PPT">
                                        <p:cTn id="125" dur="indefinite"/>
                                        <p:tgtEl>
                                          <p:spTgt spid="26"/>
                                        </p:tgtEl>
                                        <p:attrNameLst>
                                          <p:attrName>style.opacity</p:attrName>
                                        </p:attrNameLst>
                                      </p:cBhvr>
                                      <p:to>
                                        <p:strVal val="0.5"/>
                                      </p:to>
                                    </p:set>
                                    <p:animEffect filter="image" prLst="opacity: 0.5">
                                      <p:cBhvr rctx="IE">
                                        <p:cTn id="126"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animBg="1"/>
      <p:bldP spid="7" grpId="1" animBg="1"/>
      <p:bldP spid="8" grpId="0" animBg="1"/>
      <p:bldP spid="8" grpId="1" animBg="1"/>
      <p:bldP spid="9" grpId="0" animBg="1"/>
      <p:bldP spid="9" grpId="1" animBg="1"/>
      <p:bldP spid="11" grpId="0"/>
      <p:bldP spid="11" grpId="1"/>
      <p:bldP spid="12" grpId="0"/>
      <p:bldP spid="12" grpId="1"/>
      <p:bldP spid="13" grpId="0"/>
      <p:bldP spid="13" grpId="1"/>
      <p:bldP spid="23" grpId="0"/>
      <p:bldP spid="24" grpId="0"/>
      <p:bldP spid="2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512" y="407790"/>
            <a:ext cx="1235271" cy="104998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7037" t="12965" r="36167" b="12553"/>
          <a:stretch/>
        </p:blipFill>
        <p:spPr>
          <a:xfrm>
            <a:off x="300943" y="1789409"/>
            <a:ext cx="1671145" cy="2662000"/>
          </a:xfrm>
          <a:prstGeom prst="rect">
            <a:avLst/>
          </a:prstGeom>
          <a:ln>
            <a:noFill/>
          </a:ln>
          <a:effectLst>
            <a:softEdge rad="112500"/>
          </a:effec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551" t="4251" r="2110" b="4251"/>
          <a:stretch/>
        </p:blipFill>
        <p:spPr>
          <a:xfrm rot="7672046">
            <a:off x="7877850" y="5285779"/>
            <a:ext cx="1609860" cy="990656"/>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8362" t="8838" r="7319" b="16636"/>
          <a:stretch/>
        </p:blipFill>
        <p:spPr>
          <a:xfrm rot="7718604">
            <a:off x="6364197" y="5221016"/>
            <a:ext cx="1630874" cy="990657"/>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751380">
            <a:off x="3093897" y="5286598"/>
            <a:ext cx="1609862" cy="990657"/>
          </a:xfrm>
          <a:prstGeom prst="rect">
            <a:avLst/>
          </a:prstGeom>
        </p:spPr>
      </p:pic>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l="17329" r="17437"/>
          <a:stretch/>
        </p:blipFill>
        <p:spPr>
          <a:xfrm rot="287559">
            <a:off x="4694705" y="2341768"/>
            <a:ext cx="2617987" cy="225844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15860" y="1220966"/>
            <a:ext cx="2692360" cy="2141120"/>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45210" y="1632247"/>
            <a:ext cx="2681427" cy="2124458"/>
          </a:xfrm>
          <a:prstGeom prst="rect">
            <a:avLst/>
          </a:prstGeom>
        </p:spPr>
      </p:pic>
      <p:sp>
        <p:nvSpPr>
          <p:cNvPr id="15" name="Curved Down Arrow 14"/>
          <p:cNvSpPr/>
          <p:nvPr/>
        </p:nvSpPr>
        <p:spPr>
          <a:xfrm>
            <a:off x="2436969" y="2873592"/>
            <a:ext cx="1884501" cy="67200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black"/>
              </a:solidFill>
            </a:endParaRPr>
          </a:p>
        </p:txBody>
      </p:sp>
      <p:sp>
        <p:nvSpPr>
          <p:cNvPr id="17" name="Curved Up Arrow 16"/>
          <p:cNvSpPr/>
          <p:nvPr/>
        </p:nvSpPr>
        <p:spPr>
          <a:xfrm>
            <a:off x="7083144" y="3689755"/>
            <a:ext cx="1798413" cy="692402"/>
          </a:xfrm>
          <a:prstGeom prst="curvedUpArrow">
            <a:avLst>
              <a:gd name="adj1" fmla="val 25000"/>
              <a:gd name="adj2" fmla="val 50000"/>
              <a:gd name="adj3" fmla="val 29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black"/>
              </a:solidFill>
            </a:endParaRPr>
          </a:p>
        </p:txBody>
      </p:sp>
      <p:sp>
        <p:nvSpPr>
          <p:cNvPr id="18" name="TextBox 17"/>
          <p:cNvSpPr txBox="1"/>
          <p:nvPr/>
        </p:nvSpPr>
        <p:spPr>
          <a:xfrm>
            <a:off x="2125566" y="3827853"/>
            <a:ext cx="2682538" cy="461665"/>
          </a:xfrm>
          <a:prstGeom prst="rect">
            <a:avLst/>
          </a:prstGeom>
          <a:noFill/>
        </p:spPr>
        <p:txBody>
          <a:bodyPr wrap="square" rtlCol="0">
            <a:spAutoFit/>
          </a:bodyPr>
          <a:lstStyle/>
          <a:p>
            <a:r>
              <a:rPr lang="fr-FR" sz="2400" b="1" i="1" dirty="0">
                <a:solidFill>
                  <a:srgbClr val="FF0000"/>
                </a:solidFill>
                <a:latin typeface="Times New Roman" panose="02020603050405020304" pitchFamily="18" charset="0"/>
                <a:cs typeface="Times New Roman" panose="02020603050405020304" pitchFamily="18" charset="0"/>
              </a:rPr>
              <a:t>Test Automatique </a:t>
            </a:r>
          </a:p>
        </p:txBody>
      </p:sp>
      <p:sp>
        <p:nvSpPr>
          <p:cNvPr id="19" name="TextBox 18"/>
          <p:cNvSpPr txBox="1"/>
          <p:nvPr/>
        </p:nvSpPr>
        <p:spPr>
          <a:xfrm>
            <a:off x="0" y="4661075"/>
            <a:ext cx="2682538" cy="461665"/>
          </a:xfrm>
          <a:prstGeom prst="rect">
            <a:avLst/>
          </a:prstGeom>
          <a:noFill/>
        </p:spPr>
        <p:txBody>
          <a:bodyPr wrap="square" rtlCol="0">
            <a:spAutoFit/>
          </a:bodyPr>
          <a:lstStyle/>
          <a:p>
            <a:r>
              <a:rPr lang="fr-FR" sz="2400" b="1" i="1" dirty="0">
                <a:solidFill>
                  <a:srgbClr val="FF0000"/>
                </a:solidFill>
                <a:latin typeface="Times New Roman" panose="02020603050405020304" pitchFamily="18" charset="0"/>
                <a:cs typeface="Times New Roman" panose="02020603050405020304" pitchFamily="18" charset="0"/>
              </a:rPr>
              <a:t>Robot Framework</a:t>
            </a:r>
          </a:p>
        </p:txBody>
      </p:sp>
      <p:sp>
        <p:nvSpPr>
          <p:cNvPr id="20" name="TextBox 19"/>
          <p:cNvSpPr txBox="1"/>
          <p:nvPr/>
        </p:nvSpPr>
        <p:spPr>
          <a:xfrm>
            <a:off x="9567904" y="4001809"/>
            <a:ext cx="2127809" cy="461665"/>
          </a:xfrm>
          <a:prstGeom prst="rect">
            <a:avLst/>
          </a:prstGeom>
          <a:noFill/>
        </p:spPr>
        <p:txBody>
          <a:bodyPr wrap="square" rtlCol="0">
            <a:spAutoFit/>
          </a:bodyPr>
          <a:lstStyle/>
          <a:p>
            <a:r>
              <a:rPr lang="fr-FR" sz="2400" b="1" i="1" dirty="0">
                <a:solidFill>
                  <a:srgbClr val="FF0000"/>
                </a:solidFill>
                <a:latin typeface="Times New Roman" panose="02020603050405020304" pitchFamily="18" charset="0"/>
                <a:cs typeface="Times New Roman" panose="02020603050405020304" pitchFamily="18" charset="0"/>
              </a:rPr>
              <a:t>Résultat de test</a:t>
            </a:r>
          </a:p>
        </p:txBody>
      </p:sp>
      <p:sp>
        <p:nvSpPr>
          <p:cNvPr id="21" name="TextBox 20"/>
          <p:cNvSpPr txBox="1"/>
          <p:nvPr/>
        </p:nvSpPr>
        <p:spPr>
          <a:xfrm>
            <a:off x="4879444" y="1682109"/>
            <a:ext cx="2918212" cy="461665"/>
          </a:xfrm>
          <a:prstGeom prst="rect">
            <a:avLst/>
          </a:prstGeom>
          <a:noFill/>
        </p:spPr>
        <p:txBody>
          <a:bodyPr wrap="square" rtlCol="0">
            <a:spAutoFit/>
          </a:bodyPr>
          <a:lstStyle/>
          <a:p>
            <a:r>
              <a:rPr lang="fr-FR" sz="2400" b="1" i="1" dirty="0">
                <a:solidFill>
                  <a:srgbClr val="FF0000"/>
                </a:solidFill>
                <a:latin typeface="Times New Roman" panose="02020603050405020304" pitchFamily="18" charset="0"/>
                <a:cs typeface="Times New Roman" panose="02020603050405020304" pitchFamily="18" charset="0"/>
              </a:rPr>
              <a:t>Terminal de paiement </a:t>
            </a:r>
          </a:p>
        </p:txBody>
      </p:sp>
      <p:pic>
        <p:nvPicPr>
          <p:cNvPr id="22" name="Picture 30" descr="1"/>
          <p:cNvPicPr>
            <a:picLocks noChangeAspect="1" noChangeArrowheads="1"/>
          </p:cNvPicPr>
          <p:nvPr/>
        </p:nvPicPr>
        <p:blipFill>
          <a:blip r:embed="rId11" cstate="email">
            <a:lum bright="-6000" contrast="24000"/>
            <a:extLst>
              <a:ext uri="{28A0092B-C50C-407E-A947-70E740481C1C}">
                <a14:useLocalDpi xmlns:a14="http://schemas.microsoft.com/office/drawing/2010/main" val="0"/>
              </a:ext>
            </a:extLst>
          </a:blip>
          <a:srcRect/>
          <a:stretch>
            <a:fillRect/>
          </a:stretch>
        </p:blipFill>
        <p:spPr bwMode="auto">
          <a:xfrm>
            <a:off x="10437962" y="5585077"/>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1294155" y="5744568"/>
            <a:ext cx="37096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4</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24" name="ZoneTexte 53"/>
          <p:cNvSpPr txBox="1"/>
          <p:nvPr/>
        </p:nvSpPr>
        <p:spPr>
          <a:xfrm>
            <a:off x="2585424" y="297018"/>
            <a:ext cx="6836548" cy="1015663"/>
          </a:xfrm>
          <a:prstGeom prst="rect">
            <a:avLst/>
          </a:prstGeom>
          <a:noFill/>
        </p:spPr>
        <p:txBody>
          <a:bodyPr wrap="square" rtlCol="0">
            <a:spAutoFit/>
          </a:bodyPr>
          <a:lstStyle/>
          <a:p>
            <a:pPr algn="ctr"/>
            <a:r>
              <a:rPr lang="fr-FR" sz="6000" b="1" dirty="0" smtClean="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Problématique</a:t>
            </a:r>
            <a:endParaRPr lang="fr-FR" sz="72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25" name="Rounded Rectangle 24"/>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24365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6" presetClass="path" presetSubtype="0" accel="50000" decel="50000" fill="hold" nodeType="clickEffect">
                                  <p:stCondLst>
                                    <p:cond delay="0"/>
                                  </p:stCondLst>
                                  <p:childTnLst>
                                    <p:animMotion origin="layout" path="M -1.66667E-6 4.44444E-6 L 0.10781 -0.22524 " pathEditMode="relative" rAng="0" ptsTypes="AA">
                                      <p:cBhvr>
                                        <p:cTn id="38" dur="2000" fill="hold"/>
                                        <p:tgtEl>
                                          <p:spTgt spid="5"/>
                                        </p:tgtEl>
                                        <p:attrNameLst>
                                          <p:attrName>ppt_x</p:attrName>
                                          <p:attrName>ppt_y</p:attrName>
                                        </p:attrNameLst>
                                      </p:cBhvr>
                                      <p:rCtr x="5391" y="-11273"/>
                                    </p:animMotion>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49" presetClass="path" presetSubtype="0" accel="50000" decel="50000" fill="hold" nodeType="clickEffect">
                                  <p:stCondLst>
                                    <p:cond delay="0"/>
                                  </p:stCondLst>
                                  <p:childTnLst>
                                    <p:animMotion origin="layout" path="M -1.66667E-6 4.44444E-6 L 0.43047 0.01226 " pathEditMode="relative" rAng="0" ptsTypes="AA">
                                      <p:cBhvr>
                                        <p:cTn id="65" dur="2000" fill="hold"/>
                                        <p:tgtEl>
                                          <p:spTgt spid="5"/>
                                        </p:tgtEl>
                                        <p:attrNameLst>
                                          <p:attrName>ppt_x</p:attrName>
                                          <p:attrName>ppt_y</p:attrName>
                                        </p:attrNameLst>
                                      </p:cBhvr>
                                      <p:rCtr x="21523" y="602"/>
                                    </p:animMotion>
                                  </p:childTnLst>
                                </p:cTn>
                              </p:par>
                              <p:par>
                                <p:cTn id="66" presetID="1" presetClass="exit" presetSubtype="0" fill="hold" grpId="1" nodeType="withEffect">
                                  <p:stCondLst>
                                    <p:cond delay="0"/>
                                  </p:stCondLst>
                                  <p:childTnLst>
                                    <p:set>
                                      <p:cBhvr>
                                        <p:cTn id="67" dur="1" fill="hold">
                                          <p:stCondLst>
                                            <p:cond delay="0"/>
                                          </p:stCondLst>
                                        </p:cTn>
                                        <p:tgtEl>
                                          <p:spTgt spid="15"/>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8"/>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7"/>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4"/>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3"/>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35" presetClass="path" presetSubtype="0" accel="50000" decel="50000" fill="hold" nodeType="clickEffect">
                                  <p:stCondLst>
                                    <p:cond delay="0"/>
                                  </p:stCondLst>
                                  <p:childTnLst>
                                    <p:animMotion origin="layout" path="M -2.08333E-6 -4.81481E-6 L -0.26901 0.0095 " pathEditMode="relative" rAng="0" ptsTypes="AA">
                                      <p:cBhvr>
                                        <p:cTn id="81" dur="2000" fill="hold"/>
                                        <p:tgtEl>
                                          <p:spTgt spid="4"/>
                                        </p:tgtEl>
                                        <p:attrNameLst>
                                          <p:attrName>ppt_x</p:attrName>
                                          <p:attrName>ppt_y</p:attrName>
                                        </p:attrNameLst>
                                      </p:cBhvr>
                                      <p:rCtr x="-13451" y="463"/>
                                    </p:animMotion>
                                  </p:childTnLst>
                                </p:cTn>
                              </p:par>
                            </p:childTnLst>
                          </p:cTn>
                        </p:par>
                        <p:par>
                          <p:cTn id="82" fill="hold">
                            <p:stCondLst>
                              <p:cond delay="2000"/>
                            </p:stCondLst>
                            <p:childTnLst>
                              <p:par>
                                <p:cTn id="83" presetID="56" presetClass="path" presetSubtype="0" accel="50000" decel="50000" fill="hold" nodeType="afterEffect">
                                  <p:stCondLst>
                                    <p:cond delay="0"/>
                                  </p:stCondLst>
                                  <p:childTnLst>
                                    <p:animMotion origin="layout" path="M -0.26901 0.0095 L -0.16028 -0.21574 " pathEditMode="relative" rAng="0" ptsTypes="AA">
                                      <p:cBhvr>
                                        <p:cTn id="84" dur="2000" fill="hold"/>
                                        <p:tgtEl>
                                          <p:spTgt spid="4"/>
                                        </p:tgtEl>
                                        <p:attrNameLst>
                                          <p:attrName>ppt_x</p:attrName>
                                          <p:attrName>ppt_y</p:attrName>
                                        </p:attrNameLst>
                                      </p:cBhvr>
                                      <p:rCtr x="5430" y="-11273"/>
                                    </p:animMotion>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2" nodeType="click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wipe(left)">
                                      <p:cBhvr>
                                        <p:cTn id="89" dur="500"/>
                                        <p:tgtEl>
                                          <p:spTgt spid="15"/>
                                        </p:tgtEl>
                                      </p:cBhvr>
                                    </p:animEffect>
                                  </p:childTnLst>
                                </p:cTn>
                              </p:par>
                              <p:par>
                                <p:cTn id="90" presetID="1" presetClass="entr" presetSubtype="0" fill="hold" grpId="2" nodeType="withEffect">
                                  <p:stCondLst>
                                    <p:cond delay="0"/>
                                  </p:stCondLst>
                                  <p:childTnLst>
                                    <p:set>
                                      <p:cBhvr>
                                        <p:cTn id="91" dur="1" fill="hold">
                                          <p:stCondLst>
                                            <p:cond delay="0"/>
                                          </p:stCondLst>
                                        </p:cTn>
                                        <p:tgtEl>
                                          <p:spTgt spid="18"/>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2" nodeType="click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left)">
                                      <p:cBhvr>
                                        <p:cTn id="96" dur="500"/>
                                        <p:tgtEl>
                                          <p:spTgt spid="17"/>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fade">
                                      <p:cBhvr>
                                        <p:cTn id="100" dur="500"/>
                                        <p:tgtEl>
                                          <p:spTgt spid="14"/>
                                        </p:tgtEl>
                                      </p:cBhvr>
                                    </p:animEffect>
                                  </p:childTnLst>
                                </p:cTn>
                              </p:par>
                              <p:par>
                                <p:cTn id="101" presetID="10" presetClass="entr" presetSubtype="0" fill="hold"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fade">
                                      <p:cBhvr>
                                        <p:cTn id="103" dur="500"/>
                                        <p:tgtEl>
                                          <p:spTgt spid="13"/>
                                        </p:tgtEl>
                                      </p:cBhvr>
                                    </p:animEffect>
                                  </p:childTnLst>
                                </p:cTn>
                              </p:par>
                              <p:par>
                                <p:cTn id="104" presetID="10" presetClass="entr" presetSubtype="0" fill="hold" grpId="2" nodeType="with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fade">
                                      <p:cBhvr>
                                        <p:cTn id="10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7" grpId="0" animBg="1"/>
      <p:bldP spid="17" grpId="1" animBg="1"/>
      <p:bldP spid="17" grpId="2" animBg="1"/>
      <p:bldP spid="18" grpId="0"/>
      <p:bldP spid="18" grpId="1"/>
      <p:bldP spid="18" grpId="2"/>
      <p:bldP spid="19" grpId="0"/>
      <p:bldP spid="20" grpId="0"/>
      <p:bldP spid="20" grpId="1"/>
      <p:bldP spid="20" grpId="2"/>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71" y="5375236"/>
            <a:ext cx="1664073" cy="1414462"/>
          </a:xfrm>
          <a:prstGeom prst="rect">
            <a:avLst/>
          </a:prstGeom>
        </p:spPr>
      </p:pic>
      <p:pic>
        <p:nvPicPr>
          <p:cNvPr id="16" name="Picture 2" descr="http://content.presentermedia.com/files/animsp/00005000/5562/question_mark_serious_thinker_md_wm_v2.gif"/>
          <p:cNvPicPr>
            <a:picLocks noChangeAspect="1" noChangeArrowheads="1" noCrop="1"/>
          </p:cNvPicPr>
          <p:nvPr/>
        </p:nvPicPr>
        <p:blipFill>
          <a:blip r:embed="rId4"/>
          <a:srcRect/>
          <a:stretch>
            <a:fillRect/>
          </a:stretch>
        </p:blipFill>
        <p:spPr bwMode="auto">
          <a:xfrm>
            <a:off x="10621881" y="331395"/>
            <a:ext cx="1163781" cy="1086654"/>
          </a:xfrm>
          <a:prstGeom prst="rect">
            <a:avLst/>
          </a:prstGeom>
          <a:noFill/>
        </p:spPr>
      </p:pic>
      <p:pic>
        <p:nvPicPr>
          <p:cNvPr id="7" name="Picture 30" descr="1"/>
          <p:cNvPicPr>
            <a:picLocks noChangeAspect="1" noChangeArrowheads="1"/>
          </p:cNvPicPr>
          <p:nvPr/>
        </p:nvPicPr>
        <p:blipFill>
          <a:blip r:embed="rId5" cstate="email">
            <a:lum bright="-6000" contrast="24000"/>
            <a:extLst>
              <a:ext uri="{28A0092B-C50C-407E-A947-70E740481C1C}">
                <a14:useLocalDpi xmlns:a14="http://schemas.microsoft.com/office/drawing/2010/main" val="0"/>
              </a:ext>
            </a:extLst>
          </a:blip>
          <a:srcRect/>
          <a:stretch>
            <a:fillRect/>
          </a:stretch>
        </p:blipFill>
        <p:spPr bwMode="auto">
          <a:xfrm>
            <a:off x="10437962" y="5585077"/>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294155" y="5744568"/>
            <a:ext cx="37096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5</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11" name="ZoneTexte 53"/>
          <p:cNvSpPr txBox="1"/>
          <p:nvPr/>
        </p:nvSpPr>
        <p:spPr>
          <a:xfrm>
            <a:off x="2601168" y="366890"/>
            <a:ext cx="6836548" cy="1015663"/>
          </a:xfrm>
          <a:prstGeom prst="rect">
            <a:avLst/>
          </a:prstGeom>
          <a:noFill/>
        </p:spPr>
        <p:txBody>
          <a:bodyPr wrap="square" rtlCol="0">
            <a:spAutoFit/>
          </a:bodyPr>
          <a:lstStyle/>
          <a:p>
            <a:pPr algn="ctr"/>
            <a:r>
              <a:rPr lang="fr-FR" sz="6000" b="1" dirty="0" smtClean="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Problématique</a:t>
            </a:r>
            <a:endParaRPr lang="fr-FR" sz="72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12" name="Rounded Rectangle 11"/>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Down Arrow 1"/>
          <p:cNvSpPr/>
          <p:nvPr/>
        </p:nvSpPr>
        <p:spPr>
          <a:xfrm>
            <a:off x="5761747" y="3881557"/>
            <a:ext cx="515389" cy="698269"/>
          </a:xfrm>
          <a:prstGeom prst="downArrow">
            <a:avLst/>
          </a:prstGeom>
          <a:solidFill>
            <a:srgbClr val="0AE1E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p:cNvSpPr txBox="1"/>
          <p:nvPr/>
        </p:nvSpPr>
        <p:spPr>
          <a:xfrm>
            <a:off x="3345513" y="4652397"/>
            <a:ext cx="6191956" cy="523220"/>
          </a:xfrm>
          <a:prstGeom prst="rect">
            <a:avLst/>
          </a:prstGeom>
          <a:noFill/>
        </p:spPr>
        <p:txBody>
          <a:bodyPr wrap="square" rtlCol="0">
            <a:spAutoFit/>
          </a:bodyPr>
          <a:lstStyle/>
          <a:p>
            <a:r>
              <a:rPr lang="fr-FR" sz="2800" b="1" u="sng" dirty="0" smtClean="0">
                <a:solidFill>
                  <a:srgbClr val="FF0000"/>
                </a:solidFill>
                <a:latin typeface="Times New Roman" panose="02020603050405020304" pitchFamily="18" charset="0"/>
                <a:cs typeface="Times New Roman" panose="02020603050405020304" pitchFamily="18" charset="0"/>
              </a:rPr>
              <a:t>Changement de la carte à chaque fois </a:t>
            </a:r>
            <a:endParaRPr lang="fr-FR" sz="2800" b="1" u="sng" dirty="0">
              <a:solidFill>
                <a:srgbClr val="FF0000"/>
              </a:solidFill>
            </a:endParaRPr>
          </a:p>
        </p:txBody>
      </p:sp>
      <p:sp>
        <p:nvSpPr>
          <p:cNvPr id="4" name="TextBox 3"/>
          <p:cNvSpPr txBox="1"/>
          <p:nvPr/>
        </p:nvSpPr>
        <p:spPr>
          <a:xfrm>
            <a:off x="4289368" y="5245646"/>
            <a:ext cx="3259614" cy="523220"/>
          </a:xfrm>
          <a:prstGeom prst="rect">
            <a:avLst/>
          </a:prstGeom>
          <a:noFill/>
        </p:spPr>
        <p:txBody>
          <a:bodyPr wrap="square" rtlCol="0">
            <a:spAutoFit/>
          </a:bodyPr>
          <a:lstStyle/>
          <a:p>
            <a:pPr algn="ctr"/>
            <a:r>
              <a:rPr lang="fr-FR" sz="2800" b="1" u="sng" dirty="0">
                <a:solidFill>
                  <a:srgbClr val="FF0000"/>
                </a:solidFill>
                <a:latin typeface="Times New Roman" panose="02020603050405020304" pitchFamily="18" charset="0"/>
                <a:cs typeface="Times New Roman" panose="02020603050405020304" pitchFamily="18" charset="0"/>
              </a:rPr>
              <a:t>manière </a:t>
            </a:r>
            <a:r>
              <a:rPr lang="fr-FR" sz="2800" b="1" u="sng" dirty="0" smtClean="0">
                <a:solidFill>
                  <a:srgbClr val="FF0000"/>
                </a:solidFill>
                <a:latin typeface="Times New Roman" panose="02020603050405020304" pitchFamily="18" charset="0"/>
                <a:cs typeface="Times New Roman" panose="02020603050405020304" pitchFamily="18" charset="0"/>
              </a:rPr>
              <a:t>manuel</a:t>
            </a:r>
            <a:endParaRPr lang="fr-FR" sz="2800" b="1" u="sng"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7811" y="2357732"/>
            <a:ext cx="1228023" cy="1228023"/>
          </a:xfrm>
          <a:prstGeom prst="rect">
            <a:avLst/>
          </a:prstGeom>
        </p:spPr>
      </p:pic>
      <p:sp>
        <p:nvSpPr>
          <p:cNvPr id="6" name="TextBox 5"/>
          <p:cNvSpPr txBox="1"/>
          <p:nvPr/>
        </p:nvSpPr>
        <p:spPr>
          <a:xfrm>
            <a:off x="3455834" y="2301130"/>
            <a:ext cx="5206028" cy="1384995"/>
          </a:xfrm>
          <a:prstGeom prst="rect">
            <a:avLst/>
          </a:prstGeom>
          <a:noFill/>
        </p:spPr>
        <p:txBody>
          <a:bodyPr wrap="square" rtlCol="0">
            <a:spAutoFit/>
          </a:bodyPr>
          <a:lstStyle/>
          <a:p>
            <a:pPr algn="ctr"/>
            <a:r>
              <a:rPr lang="fr-FR" sz="2800" b="1" dirty="0" smtClean="0">
                <a:latin typeface="Times New Roman" panose="02020603050405020304" pitchFamily="18" charset="0"/>
                <a:cs typeface="Times New Roman" panose="02020603050405020304" pitchFamily="18" charset="0"/>
              </a:rPr>
              <a:t>Plusieurs  testes </a:t>
            </a:r>
            <a:r>
              <a:rPr lang="fr-FR" sz="2800" b="1" dirty="0">
                <a:latin typeface="Times New Roman" panose="02020603050405020304" pitchFamily="18" charset="0"/>
                <a:cs typeface="Times New Roman" panose="02020603050405020304" pitchFamily="18" charset="0"/>
              </a:rPr>
              <a:t>automatiques en même temps </a:t>
            </a:r>
            <a:r>
              <a:rPr lang="fr-FR" sz="2800" b="1" dirty="0" smtClean="0">
                <a:latin typeface="Times New Roman" panose="02020603050405020304" pitchFamily="18" charset="0"/>
                <a:cs typeface="Times New Roman" panose="02020603050405020304" pitchFamily="18" charset="0"/>
              </a:rPr>
              <a:t>avec </a:t>
            </a:r>
            <a:r>
              <a:rPr lang="fr-FR" sz="2800" b="1" dirty="0">
                <a:latin typeface="Times New Roman" panose="02020603050405020304" pitchFamily="18" charset="0"/>
                <a:cs typeface="Times New Roman" panose="02020603050405020304" pitchFamily="18" charset="0"/>
              </a:rPr>
              <a:t>plusieurs cartes à puce</a:t>
            </a:r>
          </a:p>
        </p:txBody>
      </p:sp>
    </p:spTree>
    <p:extLst>
      <p:ext uri="{BB962C8B-B14F-4D97-AF65-F5344CB8AC3E}">
        <p14:creationId xmlns:p14="http://schemas.microsoft.com/office/powerpoint/2010/main" val="3712053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3" grpId="0"/>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 Diagonal Corner Rectangle 16"/>
          <p:cNvSpPr/>
          <p:nvPr/>
        </p:nvSpPr>
        <p:spPr>
          <a:xfrm>
            <a:off x="424743" y="2545373"/>
            <a:ext cx="2912003" cy="1127171"/>
          </a:xfrm>
          <a:prstGeom prst="round2Diag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8" name="Round Diagonal Corner Rectangle 17"/>
          <p:cNvSpPr/>
          <p:nvPr/>
        </p:nvSpPr>
        <p:spPr>
          <a:xfrm>
            <a:off x="438586" y="4513384"/>
            <a:ext cx="2912003" cy="1127171"/>
          </a:xfrm>
          <a:prstGeom prst="round2Diag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TextBox 8"/>
          <p:cNvSpPr txBox="1"/>
          <p:nvPr/>
        </p:nvSpPr>
        <p:spPr>
          <a:xfrm>
            <a:off x="425001" y="4600504"/>
            <a:ext cx="2971082" cy="954107"/>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2800" b="1" dirty="0">
                <a:ln>
                  <a:solidFill>
                    <a:schemeClr val="tx1">
                      <a:lumMod val="65000"/>
                      <a:lumOff val="35000"/>
                    </a:schemeClr>
                  </a:solidFill>
                </a:ln>
                <a:solidFill>
                  <a:schemeClr val="accent3"/>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Beaucoup de temps</a:t>
            </a:r>
          </a:p>
        </p:txBody>
      </p:sp>
      <p:sp>
        <p:nvSpPr>
          <p:cNvPr id="2" name="TextBox 1"/>
          <p:cNvSpPr txBox="1"/>
          <p:nvPr/>
        </p:nvSpPr>
        <p:spPr>
          <a:xfrm>
            <a:off x="923371" y="2787803"/>
            <a:ext cx="2207171" cy="52322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a:ln>
                  <a:solidFill>
                    <a:schemeClr val="tx1">
                      <a:lumMod val="65000"/>
                      <a:lumOff val="35000"/>
                    </a:schemeClr>
                  </a:solidFill>
                </a:ln>
                <a:solidFill>
                  <a:schemeClr val="accent3"/>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Pas</a:t>
            </a:r>
            <a:r>
              <a:rPr lang="fr-FR" sz="2800" b="1" dirty="0">
                <a:ln>
                  <a:solidFill>
                    <a:schemeClr val="tx1">
                      <a:lumMod val="50000"/>
                      <a:lumOff val="50000"/>
                    </a:schemeClr>
                  </a:solidFill>
                </a:ln>
                <a:solidFill>
                  <a:schemeClr val="accent3"/>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 </a:t>
            </a:r>
            <a:r>
              <a:rPr lang="fr-FR" sz="2800" b="1" dirty="0">
                <a:ln>
                  <a:solidFill>
                    <a:schemeClr val="tx1">
                      <a:lumMod val="65000"/>
                      <a:lumOff val="35000"/>
                    </a:schemeClr>
                  </a:solidFill>
                </a:ln>
                <a:solidFill>
                  <a:schemeClr val="accent3"/>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pratique </a:t>
            </a:r>
          </a:p>
        </p:txBody>
      </p:sp>
      <p:sp>
        <p:nvSpPr>
          <p:cNvPr id="20" name="Right Arrow 19"/>
          <p:cNvSpPr/>
          <p:nvPr/>
        </p:nvSpPr>
        <p:spPr>
          <a:xfrm>
            <a:off x="4355233" y="3078254"/>
            <a:ext cx="2909455" cy="1472537"/>
          </a:xfrm>
          <a:prstGeom prs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9" name="TextBox 18"/>
          <p:cNvSpPr txBox="1"/>
          <p:nvPr/>
        </p:nvSpPr>
        <p:spPr>
          <a:xfrm>
            <a:off x="4452438" y="3526278"/>
            <a:ext cx="2565908" cy="461665"/>
          </a:xfrm>
          <a:prstGeom prst="rect">
            <a:avLst/>
          </a:prstGeom>
          <a:noFill/>
        </p:spPr>
        <p:txBody>
          <a:bodyPr wrap="square" rtlCol="0">
            <a:spAutoFit/>
          </a:bodyPr>
          <a:lstStyle/>
          <a:p>
            <a:pPr algn="ctr"/>
            <a:r>
              <a:rPr lang="fr-FR" sz="2400" b="1" dirty="0">
                <a:ln w="0">
                  <a:solidFill>
                    <a:schemeClr val="accent1">
                      <a:lumMod val="75000"/>
                    </a:schemeClr>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Solution existante</a:t>
            </a:r>
          </a:p>
        </p:txBody>
      </p:sp>
      <p:sp>
        <p:nvSpPr>
          <p:cNvPr id="21" name="TextBox 20"/>
          <p:cNvSpPr txBox="1"/>
          <p:nvPr/>
        </p:nvSpPr>
        <p:spPr>
          <a:xfrm>
            <a:off x="8151427" y="4539911"/>
            <a:ext cx="1968211" cy="52322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a:ln>
                  <a:solidFill>
                    <a:schemeClr val="tx1">
                      <a:lumMod val="65000"/>
                      <a:lumOff val="35000"/>
                    </a:schemeClr>
                  </a:solidFill>
                </a:ln>
                <a:solidFill>
                  <a:schemeClr val="accent3"/>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Très chère </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99321" flipH="1">
            <a:off x="3033612" y="3774735"/>
            <a:ext cx="1071685" cy="11779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517" y="4339907"/>
            <a:ext cx="1421903" cy="1421903"/>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8612" y="1765004"/>
            <a:ext cx="1343954" cy="1343954"/>
          </a:xfrm>
          <a:prstGeom prst="ellipse">
            <a:avLst/>
          </a:prstGeom>
          <a:ln>
            <a:noFill/>
          </a:ln>
          <a:effectLst>
            <a:softEdge rad="112500"/>
          </a:effectLst>
        </p:spPr>
      </p:pic>
      <p:sp>
        <p:nvSpPr>
          <p:cNvPr id="23" name="ZoneTexte 53"/>
          <p:cNvSpPr txBox="1"/>
          <p:nvPr/>
        </p:nvSpPr>
        <p:spPr>
          <a:xfrm>
            <a:off x="2585424" y="297018"/>
            <a:ext cx="6836548" cy="1015663"/>
          </a:xfrm>
          <a:prstGeom prst="rect">
            <a:avLst/>
          </a:prstGeom>
          <a:noFill/>
        </p:spPr>
        <p:txBody>
          <a:bodyPr wrap="square" rtlCol="0">
            <a:spAutoFit/>
          </a:bodyPr>
          <a:lstStyle/>
          <a:p>
            <a:pPr algn="ctr"/>
            <a:r>
              <a:rPr lang="fr-FR" sz="6000" b="1" dirty="0" smtClean="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Problématique</a:t>
            </a:r>
            <a:endParaRPr lang="fr-FR" sz="72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
        <p:nvSpPr>
          <p:cNvPr id="25" name="Rounded Rectangle 24"/>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Picture 30" descr="1"/>
          <p:cNvPicPr>
            <a:picLocks noChangeAspect="1" noChangeArrowheads="1"/>
          </p:cNvPicPr>
          <p:nvPr/>
        </p:nvPicPr>
        <p:blipFill>
          <a:blip r:embed="rId6" cstate="email">
            <a:lum bright="-6000" contrast="24000"/>
            <a:extLst>
              <a:ext uri="{28A0092B-C50C-407E-A947-70E740481C1C}">
                <a14:useLocalDpi xmlns:a14="http://schemas.microsoft.com/office/drawing/2010/main" val="0"/>
              </a:ext>
            </a:extLst>
          </a:blip>
          <a:srcRect/>
          <a:stretch>
            <a:fillRect/>
          </a:stretch>
        </p:blipFill>
        <p:spPr bwMode="auto">
          <a:xfrm>
            <a:off x="10437962" y="5585077"/>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1294155" y="5744568"/>
            <a:ext cx="37096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6</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28" name="Round Diagonal Corner Rectangle 27"/>
          <p:cNvSpPr/>
          <p:nvPr/>
        </p:nvSpPr>
        <p:spPr>
          <a:xfrm>
            <a:off x="7633471" y="4236530"/>
            <a:ext cx="2912003" cy="1127171"/>
          </a:xfrm>
          <a:prstGeom prst="round2Diag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9" name="Round Diagonal Corner Rectangle 28"/>
          <p:cNvSpPr/>
          <p:nvPr/>
        </p:nvSpPr>
        <p:spPr>
          <a:xfrm>
            <a:off x="7633471" y="2380306"/>
            <a:ext cx="2912003" cy="1127171"/>
          </a:xfrm>
          <a:prstGeom prst="round2Diag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25842" y="4015154"/>
            <a:ext cx="911740" cy="1047977"/>
          </a:xfrm>
          <a:prstGeom prst="rect">
            <a:avLst/>
          </a:prstGeom>
        </p:spPr>
      </p:pic>
      <p:sp>
        <p:nvSpPr>
          <p:cNvPr id="6" name="TextBox 5"/>
          <p:cNvSpPr txBox="1"/>
          <p:nvPr/>
        </p:nvSpPr>
        <p:spPr>
          <a:xfrm>
            <a:off x="7633471" y="2762881"/>
            <a:ext cx="2660319" cy="52322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2800" b="1" dirty="0" smtClean="0">
                <a:ln>
                  <a:solidFill>
                    <a:schemeClr val="tx1">
                      <a:lumMod val="65000"/>
                      <a:lumOff val="35000"/>
                    </a:schemeClr>
                  </a:solidFill>
                </a:ln>
                <a:solidFill>
                  <a:schemeClr val="accent3"/>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disponible </a:t>
            </a:r>
            <a:endParaRPr lang="fr-FR" sz="2800" b="1" dirty="0">
              <a:ln>
                <a:solidFill>
                  <a:schemeClr val="tx1">
                    <a:lumMod val="65000"/>
                    <a:lumOff val="35000"/>
                  </a:schemeClr>
                </a:solidFill>
              </a:ln>
              <a:solidFill>
                <a:schemeClr val="accent3"/>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39331" y="2105058"/>
            <a:ext cx="999125" cy="999125"/>
          </a:xfrm>
          <a:prstGeom prst="rect">
            <a:avLst/>
          </a:prstGeom>
        </p:spPr>
      </p:pic>
    </p:spTree>
    <p:extLst>
      <p:ext uri="{BB962C8B-B14F-4D97-AF65-F5344CB8AC3E}">
        <p14:creationId xmlns:p14="http://schemas.microsoft.com/office/powerpoint/2010/main" val="299555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p:cTn id="50" dur="500" fill="hold"/>
                                        <p:tgtEl>
                                          <p:spTgt spid="29"/>
                                        </p:tgtEl>
                                        <p:attrNameLst>
                                          <p:attrName>ppt_w</p:attrName>
                                        </p:attrNameLst>
                                      </p:cBhvr>
                                      <p:tavLst>
                                        <p:tav tm="0">
                                          <p:val>
                                            <p:fltVal val="0"/>
                                          </p:val>
                                        </p:tav>
                                        <p:tav tm="100000">
                                          <p:val>
                                            <p:strVal val="#ppt_w"/>
                                          </p:val>
                                        </p:tav>
                                      </p:tavLst>
                                    </p:anim>
                                    <p:anim calcmode="lin" valueType="num">
                                      <p:cBhvr>
                                        <p:cTn id="51" dur="500" fill="hold"/>
                                        <p:tgtEl>
                                          <p:spTgt spid="29"/>
                                        </p:tgtEl>
                                        <p:attrNameLst>
                                          <p:attrName>ppt_h</p:attrName>
                                        </p:attrNameLst>
                                      </p:cBhvr>
                                      <p:tavLst>
                                        <p:tav tm="0">
                                          <p:val>
                                            <p:fltVal val="0"/>
                                          </p:val>
                                        </p:tav>
                                        <p:tav tm="100000">
                                          <p:val>
                                            <p:strVal val="#ppt_h"/>
                                          </p:val>
                                        </p:tav>
                                      </p:tavLst>
                                    </p:anim>
                                    <p:animEffect transition="in" filter="fade">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p:cTn id="55" dur="500" fill="hold"/>
                                        <p:tgtEl>
                                          <p:spTgt spid="6"/>
                                        </p:tgtEl>
                                        <p:attrNameLst>
                                          <p:attrName>ppt_w</p:attrName>
                                        </p:attrNameLst>
                                      </p:cBhvr>
                                      <p:tavLst>
                                        <p:tav tm="0">
                                          <p:val>
                                            <p:fltVal val="0"/>
                                          </p:val>
                                        </p:tav>
                                        <p:tav tm="100000">
                                          <p:val>
                                            <p:strVal val="#ppt_w"/>
                                          </p:val>
                                        </p:tav>
                                      </p:tavLst>
                                    </p:anim>
                                    <p:anim calcmode="lin" valueType="num">
                                      <p:cBhvr>
                                        <p:cTn id="56" dur="500" fill="hold"/>
                                        <p:tgtEl>
                                          <p:spTgt spid="6"/>
                                        </p:tgtEl>
                                        <p:attrNameLst>
                                          <p:attrName>ppt_h</p:attrName>
                                        </p:attrNameLst>
                                      </p:cBhvr>
                                      <p:tavLst>
                                        <p:tav tm="0">
                                          <p:val>
                                            <p:fltVal val="0"/>
                                          </p:val>
                                        </p:tav>
                                        <p:tav tm="100000">
                                          <p:val>
                                            <p:strVal val="#ppt_h"/>
                                          </p:val>
                                        </p:tav>
                                      </p:tavLst>
                                    </p:anim>
                                    <p:animEffect transition="in" filter="fade">
                                      <p:cBhvr>
                                        <p:cTn id="57" dur="500"/>
                                        <p:tgtEl>
                                          <p:spTgt spid="6"/>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fltVal val="0"/>
                                          </p:val>
                                        </p:tav>
                                        <p:tav tm="100000">
                                          <p:val>
                                            <p:strVal val="#ppt_w"/>
                                          </p:val>
                                        </p:tav>
                                      </p:tavLst>
                                    </p:anim>
                                    <p:anim calcmode="lin" valueType="num">
                                      <p:cBhvr>
                                        <p:cTn id="67" dur="500" fill="hold"/>
                                        <p:tgtEl>
                                          <p:spTgt spid="21"/>
                                        </p:tgtEl>
                                        <p:attrNameLst>
                                          <p:attrName>ppt_h</p:attrName>
                                        </p:attrNameLst>
                                      </p:cBhvr>
                                      <p:tavLst>
                                        <p:tav tm="0">
                                          <p:val>
                                            <p:fltVal val="0"/>
                                          </p:val>
                                        </p:tav>
                                        <p:tav tm="100000">
                                          <p:val>
                                            <p:strVal val="#ppt_h"/>
                                          </p:val>
                                        </p:tav>
                                      </p:tavLst>
                                    </p:anim>
                                    <p:animEffect transition="in" filter="fade">
                                      <p:cBhvr>
                                        <p:cTn id="68" dur="500"/>
                                        <p:tgtEl>
                                          <p:spTgt spid="2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p:cTn id="71" dur="500" fill="hold"/>
                                        <p:tgtEl>
                                          <p:spTgt spid="28"/>
                                        </p:tgtEl>
                                        <p:attrNameLst>
                                          <p:attrName>ppt_w</p:attrName>
                                        </p:attrNameLst>
                                      </p:cBhvr>
                                      <p:tavLst>
                                        <p:tav tm="0">
                                          <p:val>
                                            <p:fltVal val="0"/>
                                          </p:val>
                                        </p:tav>
                                        <p:tav tm="100000">
                                          <p:val>
                                            <p:strVal val="#ppt_w"/>
                                          </p:val>
                                        </p:tav>
                                      </p:tavLst>
                                    </p:anim>
                                    <p:anim calcmode="lin" valueType="num">
                                      <p:cBhvr>
                                        <p:cTn id="72" dur="500" fill="hold"/>
                                        <p:tgtEl>
                                          <p:spTgt spid="28"/>
                                        </p:tgtEl>
                                        <p:attrNameLst>
                                          <p:attrName>ppt_h</p:attrName>
                                        </p:attrNameLst>
                                      </p:cBhvr>
                                      <p:tavLst>
                                        <p:tav tm="0">
                                          <p:val>
                                            <p:fltVal val="0"/>
                                          </p:val>
                                        </p:tav>
                                        <p:tav tm="100000">
                                          <p:val>
                                            <p:strVal val="#ppt_h"/>
                                          </p:val>
                                        </p:tav>
                                      </p:tavLst>
                                    </p:anim>
                                    <p:animEffect transition="in" filter="fade">
                                      <p:cBhvr>
                                        <p:cTn id="73" dur="500"/>
                                        <p:tgtEl>
                                          <p:spTgt spid="28"/>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9" grpId="0"/>
      <p:bldP spid="2" grpId="0"/>
      <p:bldP spid="20" grpId="0" animBg="1"/>
      <p:bldP spid="19" grpId="0"/>
      <p:bldP spid="21" grpId="0"/>
      <p:bldP spid="28" grpId="0" animBg="1"/>
      <p:bldP spid="29"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8198" y="1939337"/>
            <a:ext cx="1048092" cy="136417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771" y="131305"/>
            <a:ext cx="1202708" cy="1208751"/>
          </a:xfrm>
          <a:prstGeom prst="rect">
            <a:avLst/>
          </a:prstGeom>
        </p:spPr>
      </p:pic>
      <p:grpSp>
        <p:nvGrpSpPr>
          <p:cNvPr id="27" name="Group 33"/>
          <p:cNvGrpSpPr>
            <a:grpSpLocks/>
          </p:cNvGrpSpPr>
          <p:nvPr/>
        </p:nvGrpSpPr>
        <p:grpSpPr bwMode="auto">
          <a:xfrm>
            <a:off x="4114001" y="1533915"/>
            <a:ext cx="3620956" cy="3868279"/>
            <a:chOff x="192" y="1917"/>
            <a:chExt cx="1042" cy="1102"/>
          </a:xfrm>
        </p:grpSpPr>
        <p:grpSp>
          <p:nvGrpSpPr>
            <p:cNvPr id="28" name="Group 34"/>
            <p:cNvGrpSpPr>
              <a:grpSpLocks/>
            </p:cNvGrpSpPr>
            <p:nvPr/>
          </p:nvGrpSpPr>
          <p:grpSpPr bwMode="auto">
            <a:xfrm>
              <a:off x="192" y="1917"/>
              <a:ext cx="1042" cy="1102"/>
              <a:chOff x="192" y="1917"/>
              <a:chExt cx="1042" cy="1102"/>
            </a:xfrm>
          </p:grpSpPr>
          <p:pic>
            <p:nvPicPr>
              <p:cNvPr id="30" name="Picture 35" descr="light_shadow"/>
              <p:cNvPicPr>
                <a:picLocks noChangeAspect="1" noChangeArrowheads="1"/>
              </p:cNvPicPr>
              <p:nvPr/>
            </p:nvPicPr>
            <p:blipFill>
              <a:blip r:embed="rId5" cstate="print">
                <a:lum bright="-78000" contrast="-78000"/>
                <a:extLst>
                  <a:ext uri="{28A0092B-C50C-407E-A947-70E740481C1C}">
                    <a14:useLocalDpi xmlns:a14="http://schemas.microsoft.com/office/drawing/2010/main" val="0"/>
                  </a:ext>
                </a:extLst>
              </a:blip>
              <a:srcRect/>
              <a:stretch>
                <a:fillRect/>
              </a:stretch>
            </p:blipFill>
            <p:spPr bwMode="gray">
              <a:xfrm>
                <a:off x="291" y="2781"/>
                <a:ext cx="858" cy="2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6"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192" y="1917"/>
                <a:ext cx="1042" cy="1016"/>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38" descr="Picture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296" y="1927"/>
              <a:ext cx="823" cy="36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4151444" y="2070503"/>
            <a:ext cx="3464455" cy="2554545"/>
          </a:xfrm>
          <a:prstGeom prst="rect">
            <a:avLst/>
          </a:prstGeom>
          <a:noFill/>
        </p:spPr>
        <p:txBody>
          <a:bodyPr wrap="square" rtlCol="0">
            <a:spAutoFit/>
          </a:bodyPr>
          <a:lstStyle/>
          <a:p>
            <a:pPr algn="ctr"/>
            <a:r>
              <a:rPr lang="fr-FR" sz="3200" dirty="0">
                <a:solidFill>
                  <a:prstClr val="black"/>
                </a:solidFill>
                <a:latin typeface="Times New Roman" panose="02020603050405020304" pitchFamily="18" charset="0"/>
                <a:cs typeface="Times New Roman" panose="02020603050405020304" pitchFamily="18" charset="0"/>
              </a:rPr>
              <a:t>Un système de multiplexage des cartes à puce avec des terminaux de paiement</a:t>
            </a:r>
          </a:p>
        </p:txBody>
      </p:sp>
      <p:grpSp>
        <p:nvGrpSpPr>
          <p:cNvPr id="38" name="Group 33"/>
          <p:cNvGrpSpPr>
            <a:grpSpLocks/>
          </p:cNvGrpSpPr>
          <p:nvPr/>
        </p:nvGrpSpPr>
        <p:grpSpPr bwMode="auto">
          <a:xfrm>
            <a:off x="2118556" y="3941941"/>
            <a:ext cx="2384384" cy="2433234"/>
            <a:chOff x="192" y="1917"/>
            <a:chExt cx="1042" cy="1102"/>
          </a:xfrm>
        </p:grpSpPr>
        <p:grpSp>
          <p:nvGrpSpPr>
            <p:cNvPr id="39" name="Group 34"/>
            <p:cNvGrpSpPr>
              <a:grpSpLocks/>
            </p:cNvGrpSpPr>
            <p:nvPr/>
          </p:nvGrpSpPr>
          <p:grpSpPr bwMode="auto">
            <a:xfrm>
              <a:off x="192" y="1917"/>
              <a:ext cx="1042" cy="1102"/>
              <a:chOff x="192" y="1917"/>
              <a:chExt cx="1042" cy="1102"/>
            </a:xfrm>
          </p:grpSpPr>
          <p:pic>
            <p:nvPicPr>
              <p:cNvPr id="41" name="Picture 35" descr="light_shadow"/>
              <p:cNvPicPr>
                <a:picLocks noChangeAspect="1" noChangeArrowheads="1"/>
              </p:cNvPicPr>
              <p:nvPr/>
            </p:nvPicPr>
            <p:blipFill>
              <a:blip r:embed="rId5" cstate="print">
                <a:lum bright="-78000" contrast="-78000"/>
                <a:extLst>
                  <a:ext uri="{28A0092B-C50C-407E-A947-70E740481C1C}">
                    <a14:useLocalDpi xmlns:a14="http://schemas.microsoft.com/office/drawing/2010/main" val="0"/>
                  </a:ext>
                </a:extLst>
              </a:blip>
              <a:srcRect/>
              <a:stretch>
                <a:fillRect/>
              </a:stretch>
            </p:blipFill>
            <p:spPr bwMode="gray">
              <a:xfrm>
                <a:off x="291" y="2781"/>
                <a:ext cx="858" cy="23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6"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192" y="1917"/>
                <a:ext cx="1042" cy="1016"/>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Picture 38" descr="Picture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296" y="1927"/>
              <a:ext cx="823" cy="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33"/>
          <p:cNvGrpSpPr>
            <a:grpSpLocks/>
          </p:cNvGrpSpPr>
          <p:nvPr/>
        </p:nvGrpSpPr>
        <p:grpSpPr bwMode="auto">
          <a:xfrm>
            <a:off x="7358318" y="3924570"/>
            <a:ext cx="2384384" cy="2433234"/>
            <a:chOff x="192" y="1917"/>
            <a:chExt cx="1042" cy="1102"/>
          </a:xfrm>
        </p:grpSpPr>
        <p:grpSp>
          <p:nvGrpSpPr>
            <p:cNvPr id="44" name="Group 34"/>
            <p:cNvGrpSpPr>
              <a:grpSpLocks/>
            </p:cNvGrpSpPr>
            <p:nvPr/>
          </p:nvGrpSpPr>
          <p:grpSpPr bwMode="auto">
            <a:xfrm>
              <a:off x="192" y="1917"/>
              <a:ext cx="1042" cy="1102"/>
              <a:chOff x="192" y="1917"/>
              <a:chExt cx="1042" cy="1102"/>
            </a:xfrm>
          </p:grpSpPr>
          <p:pic>
            <p:nvPicPr>
              <p:cNvPr id="46" name="Picture 35" descr="light_shadow"/>
              <p:cNvPicPr>
                <a:picLocks noChangeAspect="1" noChangeArrowheads="1"/>
              </p:cNvPicPr>
              <p:nvPr/>
            </p:nvPicPr>
            <p:blipFill>
              <a:blip r:embed="rId5" cstate="print">
                <a:lum bright="-78000" contrast="-78000"/>
                <a:extLst>
                  <a:ext uri="{28A0092B-C50C-407E-A947-70E740481C1C}">
                    <a14:useLocalDpi xmlns:a14="http://schemas.microsoft.com/office/drawing/2010/main" val="0"/>
                  </a:ext>
                </a:extLst>
              </a:blip>
              <a:srcRect/>
              <a:stretch>
                <a:fillRect/>
              </a:stretch>
            </p:blipFill>
            <p:spPr bwMode="gray">
              <a:xfrm>
                <a:off x="291" y="2781"/>
                <a:ext cx="858" cy="2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6"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192" y="1917"/>
                <a:ext cx="1042" cy="1016"/>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Picture 38" descr="Picture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296" y="1927"/>
              <a:ext cx="823" cy="36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p:cNvSpPr txBox="1"/>
          <p:nvPr/>
        </p:nvSpPr>
        <p:spPr>
          <a:xfrm>
            <a:off x="7671294" y="4771225"/>
            <a:ext cx="1920747" cy="584775"/>
          </a:xfrm>
          <a:prstGeom prst="rect">
            <a:avLst/>
          </a:prstGeom>
          <a:noFill/>
        </p:spPr>
        <p:txBody>
          <a:bodyPr wrap="square" rtlCol="0">
            <a:spAutoFit/>
          </a:bodyPr>
          <a:lstStyle/>
          <a:p>
            <a:r>
              <a:rPr lang="fr-FR" sz="3200" b="1" dirty="0">
                <a:solidFill>
                  <a:prstClr val="black"/>
                </a:solidFill>
                <a:latin typeface="Times New Roman" panose="02020603050405020304" pitchFamily="18" charset="0"/>
                <a:cs typeface="Times New Roman" panose="02020603050405020304" pitchFamily="18" charset="0"/>
              </a:rPr>
              <a:t>Software </a:t>
            </a:r>
          </a:p>
        </p:txBody>
      </p:sp>
      <p:sp>
        <p:nvSpPr>
          <p:cNvPr id="14" name="TextBox 13"/>
          <p:cNvSpPr txBox="1"/>
          <p:nvPr/>
        </p:nvSpPr>
        <p:spPr>
          <a:xfrm>
            <a:off x="2359722" y="4804301"/>
            <a:ext cx="2104698" cy="584775"/>
          </a:xfrm>
          <a:prstGeom prst="rect">
            <a:avLst/>
          </a:prstGeom>
          <a:noFill/>
        </p:spPr>
        <p:txBody>
          <a:bodyPr wrap="square" rtlCol="0">
            <a:spAutoFit/>
          </a:bodyPr>
          <a:lstStyle/>
          <a:p>
            <a:r>
              <a:rPr lang="fr-FR" sz="3200" b="1" dirty="0">
                <a:solidFill>
                  <a:prstClr val="black"/>
                </a:solidFill>
                <a:latin typeface="Times New Roman" panose="02020603050405020304" pitchFamily="18" charset="0"/>
                <a:cs typeface="Times New Roman" panose="02020603050405020304" pitchFamily="18" charset="0"/>
              </a:rPr>
              <a:t>Hardware </a:t>
            </a:r>
          </a:p>
        </p:txBody>
      </p:sp>
      <p:pic>
        <p:nvPicPr>
          <p:cNvPr id="24" name="Picture 30" descr="1"/>
          <p:cNvPicPr>
            <a:picLocks noChangeAspect="1" noChangeArrowheads="1"/>
          </p:cNvPicPr>
          <p:nvPr/>
        </p:nvPicPr>
        <p:blipFill>
          <a:blip r:embed="rId8" cstate="email">
            <a:lum bright="-6000" contrast="24000"/>
            <a:extLst>
              <a:ext uri="{28A0092B-C50C-407E-A947-70E740481C1C}">
                <a14:useLocalDpi xmlns:a14="http://schemas.microsoft.com/office/drawing/2010/main" val="0"/>
              </a:ext>
            </a:extLst>
          </a:blip>
          <a:srcRect/>
          <a:stretch>
            <a:fillRect/>
          </a:stretch>
        </p:blipFill>
        <p:spPr bwMode="auto">
          <a:xfrm>
            <a:off x="10437962" y="5585077"/>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1294155" y="5744568"/>
            <a:ext cx="37096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7</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26" name="Rounded Rectangle 25"/>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53"/>
          <p:cNvSpPr txBox="1"/>
          <p:nvPr/>
        </p:nvSpPr>
        <p:spPr>
          <a:xfrm>
            <a:off x="2583474" y="302611"/>
            <a:ext cx="8138876" cy="1015663"/>
          </a:xfrm>
          <a:prstGeom prst="rect">
            <a:avLst/>
          </a:prstGeom>
          <a:noFill/>
        </p:spPr>
        <p:txBody>
          <a:bodyPr wrap="square" rtlCol="0">
            <a:spAutoFit/>
          </a:bodyPr>
          <a:lstStyle/>
          <a:p>
            <a:pPr algn="ctr"/>
            <a:r>
              <a:rPr lang="fr-FR" sz="6000" b="1" dirty="0" smtClean="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Solution Proposée</a:t>
            </a:r>
            <a:endParaRPr lang="fr-FR" sz="72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Tree>
    <p:extLst>
      <p:ext uri="{BB962C8B-B14F-4D97-AF65-F5344CB8AC3E}">
        <p14:creationId xmlns:p14="http://schemas.microsoft.com/office/powerpoint/2010/main" val="2090592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1000"/>
                                        <p:tgtEl>
                                          <p:spTgt spid="43"/>
                                        </p:tgtEl>
                                      </p:cBhvr>
                                    </p:animEffect>
                                    <p:anim calcmode="lin" valueType="num">
                                      <p:cBhvr>
                                        <p:cTn id="44" dur="1000" fill="hold"/>
                                        <p:tgtEl>
                                          <p:spTgt spid="43"/>
                                        </p:tgtEl>
                                        <p:attrNameLst>
                                          <p:attrName>ppt_x</p:attrName>
                                        </p:attrNameLst>
                                      </p:cBhvr>
                                      <p:tavLst>
                                        <p:tav tm="0">
                                          <p:val>
                                            <p:strVal val="#ppt_x"/>
                                          </p:val>
                                        </p:tav>
                                        <p:tav tm="100000">
                                          <p:val>
                                            <p:strVal val="#ppt_x"/>
                                          </p:val>
                                        </p:tav>
                                      </p:tavLst>
                                    </p:anim>
                                    <p:anim calcmode="lin" valueType="num">
                                      <p:cBhvr>
                                        <p:cTn id="4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9" presetClass="emph" presetSubtype="0" grpId="1" nodeType="clickEffect">
                                  <p:stCondLst>
                                    <p:cond delay="0"/>
                                  </p:stCondLst>
                                  <p:childTnLst>
                                    <p:set>
                                      <p:cBhvr rctx="PPT">
                                        <p:cTn id="49" dur="indefinite"/>
                                        <p:tgtEl>
                                          <p:spTgt spid="14"/>
                                        </p:tgtEl>
                                        <p:attrNameLst>
                                          <p:attrName>style.opacity</p:attrName>
                                        </p:attrNameLst>
                                      </p:cBhvr>
                                      <p:to>
                                        <p:strVal val="0.5"/>
                                      </p:to>
                                    </p:set>
                                    <p:animEffect filter="image" prLst="opacity: 0.5">
                                      <p:cBhvr rctx="IE">
                                        <p:cTn id="50" dur="indefinite"/>
                                        <p:tgtEl>
                                          <p:spTgt spid="14"/>
                                        </p:tgtEl>
                                      </p:cBhvr>
                                    </p:animEffect>
                                  </p:childTnLst>
                                </p:cTn>
                              </p:par>
                              <p:par>
                                <p:cTn id="51" presetID="9" presetClass="emph" presetSubtype="0" nodeType="withEffect">
                                  <p:stCondLst>
                                    <p:cond delay="0"/>
                                  </p:stCondLst>
                                  <p:childTnLst>
                                    <p:set>
                                      <p:cBhvr rctx="PPT">
                                        <p:cTn id="52" dur="indefinite"/>
                                        <p:tgtEl>
                                          <p:spTgt spid="38"/>
                                        </p:tgtEl>
                                        <p:attrNameLst>
                                          <p:attrName>style.opacity</p:attrName>
                                        </p:attrNameLst>
                                      </p:cBhvr>
                                      <p:to>
                                        <p:strVal val="0.5"/>
                                      </p:to>
                                    </p:set>
                                    <p:animEffect filter="image" prLst="opacity: 0.5">
                                      <p:cBhvr rctx="IE">
                                        <p:cTn id="53" dur="indefinite"/>
                                        <p:tgtEl>
                                          <p:spTgt spid="38"/>
                                        </p:tgtEl>
                                      </p:cBhvr>
                                    </p:animEffect>
                                  </p:childTnLst>
                                </p:cTn>
                              </p:par>
                              <p:par>
                                <p:cTn id="54" presetID="26" presetClass="emph" presetSubtype="0" fill="hold" grpId="1" nodeType="withEffect">
                                  <p:stCondLst>
                                    <p:cond delay="0"/>
                                  </p:stCondLst>
                                  <p:childTnLst>
                                    <p:animEffect transition="out" filter="fade">
                                      <p:cBhvr>
                                        <p:cTn id="55" dur="500" tmFilter="0, 0; .2, .5; .8, .5; 1, 0"/>
                                        <p:tgtEl>
                                          <p:spTgt spid="15"/>
                                        </p:tgtEl>
                                      </p:cBhvr>
                                    </p:animEffect>
                                    <p:animScale>
                                      <p:cBhvr>
                                        <p:cTn id="56" dur="250" autoRev="1" fill="hold"/>
                                        <p:tgtEl>
                                          <p:spTgt spid="15"/>
                                        </p:tgtEl>
                                      </p:cBhvr>
                                      <p:by x="105000" y="105000"/>
                                    </p:animScale>
                                  </p:childTnLst>
                                </p:cTn>
                              </p:par>
                              <p:par>
                                <p:cTn id="57" presetID="26" presetClass="emph" presetSubtype="0" fill="hold" nodeType="withEffect">
                                  <p:stCondLst>
                                    <p:cond delay="0"/>
                                  </p:stCondLst>
                                  <p:childTnLst>
                                    <p:animEffect transition="out" filter="fade">
                                      <p:cBhvr>
                                        <p:cTn id="58" dur="500" tmFilter="0, 0; .2, .5; .8, .5; 1, 0"/>
                                        <p:tgtEl>
                                          <p:spTgt spid="43"/>
                                        </p:tgtEl>
                                      </p:cBhvr>
                                    </p:animEffect>
                                    <p:animScale>
                                      <p:cBhvr>
                                        <p:cTn id="59"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5" grpId="1"/>
      <p:bldP spid="14" grpId="0"/>
      <p:bldP spid="14" grpId="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77821" y="120878"/>
            <a:ext cx="5112148" cy="48174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solidFill>
                <a:prstClr val="black"/>
              </a:solidFill>
            </a:endParaRPr>
          </a:p>
        </p:txBody>
      </p:sp>
      <p:sp>
        <p:nvSpPr>
          <p:cNvPr id="13" name="Rectangle 12"/>
          <p:cNvSpPr/>
          <p:nvPr/>
        </p:nvSpPr>
        <p:spPr>
          <a:xfrm>
            <a:off x="3377821" y="5565846"/>
            <a:ext cx="5112148" cy="13248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solidFill>
                <a:prstClr val="black"/>
              </a:solidFill>
            </a:endParaRPr>
          </a:p>
        </p:txBody>
      </p:sp>
      <p:sp>
        <p:nvSpPr>
          <p:cNvPr id="14" name="Rectangle 13"/>
          <p:cNvSpPr/>
          <p:nvPr/>
        </p:nvSpPr>
        <p:spPr>
          <a:xfrm>
            <a:off x="4838313" y="667741"/>
            <a:ext cx="1820325" cy="13672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solidFill>
                <a:prstClr val="white"/>
              </a:solidFill>
            </a:endParaRPr>
          </a:p>
        </p:txBody>
      </p:sp>
      <p:sp>
        <p:nvSpPr>
          <p:cNvPr id="15" name="Rectangle 14"/>
          <p:cNvSpPr/>
          <p:nvPr/>
        </p:nvSpPr>
        <p:spPr>
          <a:xfrm>
            <a:off x="4225061" y="2325771"/>
            <a:ext cx="3164181" cy="1724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prstClr val="white"/>
              </a:solidFill>
            </a:endParaRPr>
          </a:p>
        </p:txBody>
      </p:sp>
      <p:sp>
        <p:nvSpPr>
          <p:cNvPr id="16" name="Rectangle 15"/>
          <p:cNvSpPr/>
          <p:nvPr/>
        </p:nvSpPr>
        <p:spPr>
          <a:xfrm>
            <a:off x="4210334" y="4640238"/>
            <a:ext cx="2647665" cy="45037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solidFill>
                <a:prstClr val="black"/>
              </a:solidFill>
            </a:endParaRPr>
          </a:p>
        </p:txBody>
      </p:sp>
      <p:sp>
        <p:nvSpPr>
          <p:cNvPr id="17" name="Rectangle 16"/>
          <p:cNvSpPr/>
          <p:nvPr/>
        </p:nvSpPr>
        <p:spPr>
          <a:xfrm>
            <a:off x="4210334" y="5418160"/>
            <a:ext cx="2647665" cy="46402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solidFill>
                <a:prstClr val="black"/>
              </a:solidFill>
            </a:endParaRPr>
          </a:p>
        </p:txBody>
      </p:sp>
      <p:cxnSp>
        <p:nvCxnSpPr>
          <p:cNvPr id="30" name="Straight Connector 29"/>
          <p:cNvCxnSpPr>
            <a:stCxn id="65" idx="1"/>
          </p:cNvCxnSpPr>
          <p:nvPr/>
        </p:nvCxnSpPr>
        <p:spPr>
          <a:xfrm flipH="1">
            <a:off x="6671091" y="802171"/>
            <a:ext cx="2173240" cy="3725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46" name="Rectangle 45"/>
          <p:cNvSpPr/>
          <p:nvPr/>
        </p:nvSpPr>
        <p:spPr>
          <a:xfrm>
            <a:off x="7049728" y="4257384"/>
            <a:ext cx="1446294" cy="6687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prstClr val="white"/>
              </a:solidFill>
            </a:endParaRPr>
          </a:p>
        </p:txBody>
      </p:sp>
      <p:sp>
        <p:nvSpPr>
          <p:cNvPr id="51" name="TextBox 50"/>
          <p:cNvSpPr txBox="1"/>
          <p:nvPr/>
        </p:nvSpPr>
        <p:spPr>
          <a:xfrm>
            <a:off x="5233704" y="1136807"/>
            <a:ext cx="1172924"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MUX</a:t>
            </a:r>
          </a:p>
        </p:txBody>
      </p:sp>
      <p:sp>
        <p:nvSpPr>
          <p:cNvPr id="52" name="TextBox 51"/>
          <p:cNvSpPr txBox="1"/>
          <p:nvPr/>
        </p:nvSpPr>
        <p:spPr>
          <a:xfrm>
            <a:off x="5284147" y="2814436"/>
            <a:ext cx="1173707"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FPGA</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5141791" y="5480239"/>
            <a:ext cx="899614" cy="400110"/>
          </a:xfrm>
          <a:prstGeom prst="rect">
            <a:avLst/>
          </a:prstGeom>
          <a:noFill/>
        </p:spPr>
        <p:txBody>
          <a:bodyPr wrap="square" rtlCol="0">
            <a:spAutoFit/>
          </a:bodyPr>
          <a:lstStyle/>
          <a:p>
            <a:r>
              <a:rPr lang="fr-FR" sz="2000" b="1" dirty="0">
                <a:solidFill>
                  <a:prstClr val="black"/>
                </a:solidFill>
                <a:latin typeface="Times New Roman" panose="02020603050405020304" pitchFamily="18" charset="0"/>
                <a:cs typeface="Times New Roman" panose="02020603050405020304" pitchFamily="18" charset="0"/>
              </a:rPr>
              <a:t>GPIO</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54" name="TextBox 53"/>
          <p:cNvSpPr txBox="1"/>
          <p:nvPr/>
        </p:nvSpPr>
        <p:spPr>
          <a:xfrm>
            <a:off x="7015838" y="4344315"/>
            <a:ext cx="1604674"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EEPROM</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55" name="TextBox 54"/>
          <p:cNvSpPr txBox="1"/>
          <p:nvPr/>
        </p:nvSpPr>
        <p:spPr>
          <a:xfrm>
            <a:off x="5748479" y="6093970"/>
            <a:ext cx="1050879"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RPI</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56" name="TextBox 55"/>
          <p:cNvSpPr txBox="1"/>
          <p:nvPr/>
        </p:nvSpPr>
        <p:spPr>
          <a:xfrm>
            <a:off x="3804455" y="4026330"/>
            <a:ext cx="1084792"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UART</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57" name="TextBox 56"/>
          <p:cNvSpPr txBox="1"/>
          <p:nvPr/>
        </p:nvSpPr>
        <p:spPr>
          <a:xfrm>
            <a:off x="8545682" y="3792938"/>
            <a:ext cx="3808049"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Chargement </a:t>
            </a:r>
            <a:r>
              <a:rPr lang="fr-FR" sz="2800" b="1" dirty="0" err="1">
                <a:solidFill>
                  <a:prstClr val="black"/>
                </a:solidFill>
                <a:latin typeface="Times New Roman" panose="02020603050405020304" pitchFamily="18" charset="0"/>
                <a:cs typeface="Times New Roman" panose="02020603050405020304" pitchFamily="18" charset="0"/>
              </a:rPr>
              <a:t>Firmware</a:t>
            </a:r>
            <a:endParaRPr lang="fr-FR" sz="2400" b="1" dirty="0">
              <a:solidFill>
                <a:prstClr val="black"/>
              </a:solidFill>
              <a:latin typeface="Times New Roman" panose="02020603050405020304" pitchFamily="18" charset="0"/>
              <a:cs typeface="Times New Roman" panose="02020603050405020304" pitchFamily="18" charset="0"/>
            </a:endParaRPr>
          </a:p>
        </p:txBody>
      </p:sp>
      <p:sp>
        <p:nvSpPr>
          <p:cNvPr id="58" name="TextBox 57"/>
          <p:cNvSpPr txBox="1"/>
          <p:nvPr/>
        </p:nvSpPr>
        <p:spPr>
          <a:xfrm>
            <a:off x="5811877" y="4022127"/>
            <a:ext cx="978989"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 SPI</a:t>
            </a:r>
            <a:endParaRPr lang="fr-FR" sz="2000" b="1" dirty="0">
              <a:solidFill>
                <a:prstClr val="black"/>
              </a:solidFill>
              <a:latin typeface="Times New Roman" panose="02020603050405020304" pitchFamily="18" charset="0"/>
              <a:cs typeface="Times New Roman" panose="02020603050405020304" pitchFamily="18" charset="0"/>
            </a:endParaRPr>
          </a:p>
        </p:txBody>
      </p:sp>
      <p:sp>
        <p:nvSpPr>
          <p:cNvPr id="59" name="TextBox 58"/>
          <p:cNvSpPr txBox="1"/>
          <p:nvPr/>
        </p:nvSpPr>
        <p:spPr>
          <a:xfrm>
            <a:off x="1099312" y="602116"/>
            <a:ext cx="566385" cy="400110"/>
          </a:xfrm>
          <a:prstGeom prst="rect">
            <a:avLst/>
          </a:prstGeom>
          <a:noFill/>
        </p:spPr>
        <p:txBody>
          <a:bodyPr wrap="square" rtlCol="0">
            <a:spAutoFit/>
          </a:bodyPr>
          <a:lstStyle/>
          <a:p>
            <a:r>
              <a:rPr lang="fr-FR" sz="2000" b="1" dirty="0">
                <a:solidFill>
                  <a:prstClr val="black"/>
                </a:solidFill>
                <a:latin typeface="Times New Roman" panose="02020603050405020304" pitchFamily="18" charset="0"/>
                <a:cs typeface="Times New Roman" panose="02020603050405020304" pitchFamily="18" charset="0"/>
              </a:rPr>
              <a:t>C1</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60" name="TextBox 59"/>
          <p:cNvSpPr txBox="1"/>
          <p:nvPr/>
        </p:nvSpPr>
        <p:spPr>
          <a:xfrm>
            <a:off x="10081730" y="615612"/>
            <a:ext cx="566385" cy="400110"/>
          </a:xfrm>
          <a:prstGeom prst="rect">
            <a:avLst/>
          </a:prstGeom>
          <a:noFill/>
        </p:spPr>
        <p:txBody>
          <a:bodyPr wrap="square" rtlCol="0">
            <a:spAutoFit/>
          </a:bodyPr>
          <a:lstStyle/>
          <a:p>
            <a:r>
              <a:rPr lang="fr-FR" sz="2000" b="1" dirty="0">
                <a:solidFill>
                  <a:prstClr val="black"/>
                </a:solidFill>
                <a:latin typeface="Times New Roman" panose="02020603050405020304" pitchFamily="18" charset="0"/>
                <a:cs typeface="Times New Roman" panose="02020603050405020304" pitchFamily="18" charset="0"/>
              </a:rPr>
              <a:t>T1</a:t>
            </a:r>
          </a:p>
        </p:txBody>
      </p:sp>
      <p:sp>
        <p:nvSpPr>
          <p:cNvPr id="61" name="TextBox 60"/>
          <p:cNvSpPr txBox="1"/>
          <p:nvPr/>
        </p:nvSpPr>
        <p:spPr>
          <a:xfrm>
            <a:off x="5482181" y="2218743"/>
            <a:ext cx="1187355"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HAT</a:t>
            </a:r>
          </a:p>
        </p:txBody>
      </p:sp>
      <p:pic>
        <p:nvPicPr>
          <p:cNvPr id="65" name="Picture 64"/>
          <p:cNvPicPr>
            <a:picLocks noChangeAspect="1"/>
          </p:cNvPicPr>
          <p:nvPr/>
        </p:nvPicPr>
        <p:blipFill rotWithShape="1">
          <a:blip r:embed="rId3" cstate="print">
            <a:extLst>
              <a:ext uri="{28A0092B-C50C-407E-A947-70E740481C1C}">
                <a14:useLocalDpi xmlns:a14="http://schemas.microsoft.com/office/drawing/2010/main" val="0"/>
              </a:ext>
            </a:extLst>
          </a:blip>
          <a:srcRect l="4427" t="9524" r="4779" b="9763"/>
          <a:stretch/>
        </p:blipFill>
        <p:spPr>
          <a:xfrm>
            <a:off x="8844331" y="345374"/>
            <a:ext cx="1156140" cy="913593"/>
          </a:xfrm>
          <a:prstGeom prst="rect">
            <a:avLst/>
          </a:prstGeom>
          <a:ln>
            <a:noFill/>
          </a:ln>
          <a:effectLst>
            <a:softEdge rad="112500"/>
          </a:effectLst>
        </p:spPr>
      </p:pic>
      <p:pic>
        <p:nvPicPr>
          <p:cNvPr id="68"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l="4427" t="9524" r="4779" b="9763"/>
          <a:stretch/>
        </p:blipFill>
        <p:spPr>
          <a:xfrm>
            <a:off x="8904636" y="1447199"/>
            <a:ext cx="1156140" cy="913593"/>
          </a:xfrm>
          <a:prstGeom prst="rect">
            <a:avLst/>
          </a:prstGeom>
          <a:ln>
            <a:noFill/>
          </a:ln>
          <a:effectLst>
            <a:softEdge rad="112500"/>
          </a:effectLst>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8784" y="463802"/>
            <a:ext cx="1141538" cy="717999"/>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7745" y="1542851"/>
            <a:ext cx="1141538" cy="717999"/>
          </a:xfrm>
          <a:prstGeom prst="rect">
            <a:avLst/>
          </a:prstGeom>
        </p:spPr>
      </p:pic>
      <p:sp>
        <p:nvSpPr>
          <p:cNvPr id="75" name="TextBox 74"/>
          <p:cNvSpPr txBox="1"/>
          <p:nvPr/>
        </p:nvSpPr>
        <p:spPr>
          <a:xfrm>
            <a:off x="5140155" y="4654977"/>
            <a:ext cx="1173707" cy="400110"/>
          </a:xfrm>
          <a:prstGeom prst="rect">
            <a:avLst/>
          </a:prstGeom>
          <a:noFill/>
        </p:spPr>
        <p:txBody>
          <a:bodyPr wrap="square" rtlCol="0">
            <a:spAutoFit/>
          </a:bodyPr>
          <a:lstStyle/>
          <a:p>
            <a:r>
              <a:rPr lang="fr-FR" sz="2000" b="1" dirty="0">
                <a:solidFill>
                  <a:prstClr val="black"/>
                </a:solidFill>
                <a:latin typeface="Times New Roman" panose="02020603050405020304" pitchFamily="18" charset="0"/>
                <a:cs typeface="Times New Roman" panose="02020603050405020304" pitchFamily="18" charset="0"/>
              </a:rPr>
              <a:t>PINS</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76" name="Up-Down Arrow 75"/>
          <p:cNvSpPr/>
          <p:nvPr/>
        </p:nvSpPr>
        <p:spPr>
          <a:xfrm>
            <a:off x="5482181" y="5055087"/>
            <a:ext cx="186510" cy="371950"/>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84" name="TextBox 83"/>
          <p:cNvSpPr txBox="1"/>
          <p:nvPr/>
        </p:nvSpPr>
        <p:spPr>
          <a:xfrm>
            <a:off x="1043925" y="1711496"/>
            <a:ext cx="566385" cy="400110"/>
          </a:xfrm>
          <a:prstGeom prst="rect">
            <a:avLst/>
          </a:prstGeom>
          <a:noFill/>
        </p:spPr>
        <p:txBody>
          <a:bodyPr wrap="square" rtlCol="0">
            <a:spAutoFit/>
          </a:bodyPr>
          <a:lstStyle/>
          <a:p>
            <a:r>
              <a:rPr lang="fr-FR" sz="2000" b="1" dirty="0" err="1">
                <a:solidFill>
                  <a:prstClr val="black"/>
                </a:solidFill>
                <a:latin typeface="Times New Roman" panose="02020603050405020304" pitchFamily="18" charset="0"/>
                <a:cs typeface="Times New Roman" panose="02020603050405020304" pitchFamily="18" charset="0"/>
              </a:rPr>
              <a:t>Cn</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89" name="TextBox 88"/>
          <p:cNvSpPr txBox="1"/>
          <p:nvPr/>
        </p:nvSpPr>
        <p:spPr>
          <a:xfrm>
            <a:off x="10166513" y="1780268"/>
            <a:ext cx="566385" cy="400110"/>
          </a:xfrm>
          <a:prstGeom prst="rect">
            <a:avLst/>
          </a:prstGeom>
          <a:noFill/>
        </p:spPr>
        <p:txBody>
          <a:bodyPr wrap="square" rtlCol="0">
            <a:spAutoFit/>
          </a:bodyPr>
          <a:lstStyle/>
          <a:p>
            <a:r>
              <a:rPr lang="fr-FR" sz="2000" b="1" dirty="0" err="1">
                <a:solidFill>
                  <a:prstClr val="black"/>
                </a:solidFill>
                <a:latin typeface="Times New Roman" panose="02020603050405020304" pitchFamily="18" charset="0"/>
                <a:cs typeface="Times New Roman" panose="02020603050405020304" pitchFamily="18" charset="0"/>
              </a:rPr>
              <a:t>Tn</a:t>
            </a:r>
            <a:endParaRPr lang="fr-FR" sz="2000" b="1" dirty="0">
              <a:solidFill>
                <a:prstClr val="black"/>
              </a:solidFill>
              <a:latin typeface="Times New Roman" panose="02020603050405020304" pitchFamily="18" charset="0"/>
              <a:cs typeface="Times New Roman" panose="02020603050405020304" pitchFamily="18" charset="0"/>
            </a:endParaRPr>
          </a:p>
        </p:txBody>
      </p:sp>
      <p:cxnSp>
        <p:nvCxnSpPr>
          <p:cNvPr id="94" name="Straight Connector 93"/>
          <p:cNvCxnSpPr>
            <a:stCxn id="68" idx="1"/>
          </p:cNvCxnSpPr>
          <p:nvPr/>
        </p:nvCxnSpPr>
        <p:spPr>
          <a:xfrm flipH="1" flipV="1">
            <a:off x="6681642" y="1883977"/>
            <a:ext cx="2222994" cy="20019"/>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95" name="Straight Connector 94"/>
          <p:cNvCxnSpPr/>
          <p:nvPr/>
        </p:nvCxnSpPr>
        <p:spPr>
          <a:xfrm flipH="1" flipV="1">
            <a:off x="2892774" y="824309"/>
            <a:ext cx="1951697" cy="15111"/>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96" name="Straight Connector 95"/>
          <p:cNvCxnSpPr/>
          <p:nvPr/>
        </p:nvCxnSpPr>
        <p:spPr>
          <a:xfrm flipH="1">
            <a:off x="2912783" y="1892724"/>
            <a:ext cx="1925530" cy="11272"/>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3" name="Rectangle 112"/>
          <p:cNvSpPr/>
          <p:nvPr/>
        </p:nvSpPr>
        <p:spPr>
          <a:xfrm>
            <a:off x="3861570" y="499141"/>
            <a:ext cx="3946987" cy="3933641"/>
          </a:xfrm>
          <a:prstGeom prst="rect">
            <a:avLst/>
          </a:prstGeom>
          <a:noFill/>
          <a:ln w="381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prstClr val="black"/>
              </a:solidFill>
            </a:endParaRPr>
          </a:p>
        </p:txBody>
      </p:sp>
      <p:cxnSp>
        <p:nvCxnSpPr>
          <p:cNvPr id="119" name="Straight Arrow Connector 118"/>
          <p:cNvCxnSpPr/>
          <p:nvPr/>
        </p:nvCxnSpPr>
        <p:spPr>
          <a:xfrm>
            <a:off x="3869307" y="516565"/>
            <a:ext cx="3927145" cy="3900721"/>
          </a:xfrm>
          <a:prstGeom prst="straightConnector1">
            <a:avLst/>
          </a:prstGeom>
          <a:ln w="28575">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20" name="Straight Arrow Connector 119"/>
          <p:cNvCxnSpPr/>
          <p:nvPr/>
        </p:nvCxnSpPr>
        <p:spPr>
          <a:xfrm flipH="1">
            <a:off x="3881236" y="532016"/>
            <a:ext cx="3902764" cy="3895835"/>
          </a:xfrm>
          <a:prstGeom prst="straightConnector1">
            <a:avLst/>
          </a:prstGeom>
          <a:ln w="28575">
            <a:headEnd type="triangle"/>
            <a:tailEnd type="triangle"/>
          </a:ln>
        </p:spPr>
        <p:style>
          <a:lnRef idx="3">
            <a:schemeClr val="accent6"/>
          </a:lnRef>
          <a:fillRef idx="0">
            <a:schemeClr val="accent6"/>
          </a:fillRef>
          <a:effectRef idx="2">
            <a:schemeClr val="accent6"/>
          </a:effectRef>
          <a:fontRef idx="minor">
            <a:schemeClr val="tx1"/>
          </a:fontRef>
        </p:style>
      </p:cxnSp>
      <p:sp>
        <p:nvSpPr>
          <p:cNvPr id="124" name="TextBox 123"/>
          <p:cNvSpPr txBox="1"/>
          <p:nvPr/>
        </p:nvSpPr>
        <p:spPr>
          <a:xfrm>
            <a:off x="5246156" y="667741"/>
            <a:ext cx="1172924"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MUX</a:t>
            </a:r>
          </a:p>
        </p:txBody>
      </p:sp>
      <p:sp>
        <p:nvSpPr>
          <p:cNvPr id="129" name="Rectangle 128"/>
          <p:cNvSpPr/>
          <p:nvPr/>
        </p:nvSpPr>
        <p:spPr>
          <a:xfrm>
            <a:off x="4212676" y="3379075"/>
            <a:ext cx="1215857" cy="6687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prstClr val="white"/>
              </a:solidFill>
            </a:endParaRPr>
          </a:p>
        </p:txBody>
      </p:sp>
      <p:sp>
        <p:nvSpPr>
          <p:cNvPr id="130" name="Rectangle 129"/>
          <p:cNvSpPr/>
          <p:nvPr/>
        </p:nvSpPr>
        <p:spPr>
          <a:xfrm>
            <a:off x="6173385" y="3360010"/>
            <a:ext cx="1215857" cy="6687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prstClr val="white"/>
              </a:solidFill>
            </a:endParaRPr>
          </a:p>
        </p:txBody>
      </p:sp>
      <p:sp>
        <p:nvSpPr>
          <p:cNvPr id="131" name="TextBox 130"/>
          <p:cNvSpPr txBox="1"/>
          <p:nvPr/>
        </p:nvSpPr>
        <p:spPr>
          <a:xfrm>
            <a:off x="6204874" y="3448220"/>
            <a:ext cx="1171984"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Config</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132" name="TextBox 131"/>
          <p:cNvSpPr txBox="1"/>
          <p:nvPr/>
        </p:nvSpPr>
        <p:spPr>
          <a:xfrm>
            <a:off x="4241302" y="3463547"/>
            <a:ext cx="1171984" cy="461665"/>
          </a:xfrm>
          <a:prstGeom prst="rect">
            <a:avLst/>
          </a:prstGeom>
          <a:noFill/>
        </p:spPr>
        <p:txBody>
          <a:bodyPr wrap="square" rtlCol="0">
            <a:spAutoFit/>
          </a:bodyPr>
          <a:lstStyle/>
          <a:p>
            <a:r>
              <a:rPr lang="fr-FR" sz="2400" b="1" dirty="0" err="1">
                <a:solidFill>
                  <a:prstClr val="black"/>
                </a:solidFill>
                <a:latin typeface="Times New Roman" panose="02020603050405020304" pitchFamily="18" charset="0"/>
                <a:cs typeface="Times New Roman" panose="02020603050405020304" pitchFamily="18" charset="0"/>
              </a:rPr>
              <a:t>Rx</a:t>
            </a:r>
            <a:r>
              <a:rPr lang="fr-FR" sz="2400" b="1" dirty="0">
                <a:solidFill>
                  <a:prstClr val="black"/>
                </a:solidFill>
                <a:latin typeface="Times New Roman" panose="02020603050405020304" pitchFamily="18" charset="0"/>
                <a:cs typeface="Times New Roman" panose="02020603050405020304" pitchFamily="18" charset="0"/>
              </a:rPr>
              <a:t>/</a:t>
            </a:r>
            <a:r>
              <a:rPr lang="fr-FR" sz="2400" b="1" dirty="0" err="1">
                <a:solidFill>
                  <a:prstClr val="black"/>
                </a:solidFill>
                <a:latin typeface="Times New Roman" panose="02020603050405020304" pitchFamily="18" charset="0"/>
                <a:cs typeface="Times New Roman" panose="02020603050405020304" pitchFamily="18" charset="0"/>
              </a:rPr>
              <a:t>Tx</a:t>
            </a:r>
            <a:endParaRPr lang="fr-FR" b="1" dirty="0">
              <a:solidFill>
                <a:prstClr val="black"/>
              </a:solidFill>
              <a:latin typeface="Times New Roman" panose="02020603050405020304" pitchFamily="18" charset="0"/>
              <a:cs typeface="Times New Roman" panose="02020603050405020304" pitchFamily="18" charset="0"/>
            </a:endParaRPr>
          </a:p>
        </p:txBody>
      </p:sp>
      <p:sp>
        <p:nvSpPr>
          <p:cNvPr id="135" name="Up-Down Arrow 134"/>
          <p:cNvSpPr/>
          <p:nvPr/>
        </p:nvSpPr>
        <p:spPr>
          <a:xfrm>
            <a:off x="4751169" y="4061259"/>
            <a:ext cx="263290" cy="523976"/>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36" name="Up-Down Arrow 135"/>
          <p:cNvSpPr/>
          <p:nvPr/>
        </p:nvSpPr>
        <p:spPr>
          <a:xfrm>
            <a:off x="6503416" y="4103083"/>
            <a:ext cx="263290" cy="523976"/>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37" name="Curved Down Arrow 136"/>
          <p:cNvSpPr/>
          <p:nvPr/>
        </p:nvSpPr>
        <p:spPr>
          <a:xfrm>
            <a:off x="7546067" y="3155360"/>
            <a:ext cx="1688754" cy="655207"/>
          </a:xfrm>
          <a:prstGeom prst="curved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prstClr val="black"/>
              </a:solidFill>
            </a:endParaRPr>
          </a:p>
        </p:txBody>
      </p:sp>
      <p:cxnSp>
        <p:nvCxnSpPr>
          <p:cNvPr id="139" name="Elbow Connector 138"/>
          <p:cNvCxnSpPr/>
          <p:nvPr/>
        </p:nvCxnSpPr>
        <p:spPr>
          <a:xfrm rot="5400000">
            <a:off x="8536475" y="4277389"/>
            <a:ext cx="1934560" cy="2012099"/>
          </a:xfrm>
          <a:prstGeom prst="bentConnector2">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41" name="TextBox 140"/>
          <p:cNvSpPr txBox="1"/>
          <p:nvPr/>
        </p:nvSpPr>
        <p:spPr>
          <a:xfrm>
            <a:off x="8960792" y="5769099"/>
            <a:ext cx="1323835"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Linux</a:t>
            </a:r>
            <a:endParaRPr lang="fr-FR" sz="2000" b="1" dirty="0">
              <a:solidFill>
                <a:prstClr val="black"/>
              </a:solidFill>
              <a:latin typeface="Times New Roman" panose="02020603050405020304" pitchFamily="18" charset="0"/>
              <a:cs typeface="Times New Roman" panose="02020603050405020304" pitchFamily="18" charset="0"/>
            </a:endParaRPr>
          </a:p>
        </p:txBody>
      </p:sp>
      <p:sp>
        <p:nvSpPr>
          <p:cNvPr id="142" name="Cloud 141"/>
          <p:cNvSpPr/>
          <p:nvPr/>
        </p:nvSpPr>
        <p:spPr>
          <a:xfrm>
            <a:off x="3415305" y="5900886"/>
            <a:ext cx="1938930" cy="98099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solidFill>
                <a:prstClr val="black"/>
              </a:solidFill>
            </a:endParaRPr>
          </a:p>
        </p:txBody>
      </p:sp>
      <p:sp>
        <p:nvSpPr>
          <p:cNvPr id="143" name="TextBox 142"/>
          <p:cNvSpPr txBox="1"/>
          <p:nvPr/>
        </p:nvSpPr>
        <p:spPr>
          <a:xfrm>
            <a:off x="3706598" y="5991676"/>
            <a:ext cx="1323835" cy="830997"/>
          </a:xfrm>
          <a:prstGeom prst="rect">
            <a:avLst/>
          </a:prstGeom>
          <a:noFill/>
        </p:spPr>
        <p:txBody>
          <a:bodyPr wrap="square" rtlCol="0">
            <a:spAutoFit/>
          </a:bodyPr>
          <a:lstStyle/>
          <a:p>
            <a:pPr algn="ctr"/>
            <a:r>
              <a:rPr lang="fr-FR" sz="2400" b="1" dirty="0">
                <a:solidFill>
                  <a:prstClr val="black"/>
                </a:solidFill>
                <a:latin typeface="Times New Roman" panose="02020603050405020304" pitchFamily="18" charset="0"/>
                <a:cs typeface="Times New Roman" panose="02020603050405020304" pitchFamily="18" charset="0"/>
              </a:rPr>
              <a:t>Serveur Web </a:t>
            </a:r>
            <a:endParaRPr lang="fr-FR" sz="2000" b="1" dirty="0">
              <a:solidFill>
                <a:prstClr val="black"/>
              </a:solidFill>
              <a:latin typeface="Times New Roman" panose="02020603050405020304" pitchFamily="18" charset="0"/>
              <a:cs typeface="Times New Roman" panose="02020603050405020304" pitchFamily="18" charset="0"/>
            </a:endParaRPr>
          </a:p>
        </p:txBody>
      </p:sp>
      <p:sp>
        <p:nvSpPr>
          <p:cNvPr id="62" name="Curved Down Arrow 61"/>
          <p:cNvSpPr/>
          <p:nvPr/>
        </p:nvSpPr>
        <p:spPr>
          <a:xfrm flipH="1">
            <a:off x="2691803" y="3156254"/>
            <a:ext cx="1408613" cy="655207"/>
          </a:xfrm>
          <a:prstGeom prst="curved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prstClr val="black"/>
              </a:solidFill>
            </a:endParaRPr>
          </a:p>
        </p:txBody>
      </p:sp>
      <p:sp>
        <p:nvSpPr>
          <p:cNvPr id="63" name="TextBox 62"/>
          <p:cNvSpPr txBox="1"/>
          <p:nvPr/>
        </p:nvSpPr>
        <p:spPr>
          <a:xfrm>
            <a:off x="0" y="3991349"/>
            <a:ext cx="3808049" cy="523220"/>
          </a:xfrm>
          <a:prstGeom prst="rect">
            <a:avLst/>
          </a:prstGeom>
          <a:noFill/>
        </p:spPr>
        <p:txBody>
          <a:bodyPr wrap="square" rtlCol="0">
            <a:spAutoFit/>
          </a:bodyPr>
          <a:lstStyle/>
          <a:p>
            <a:r>
              <a:rPr lang="fr-FR" sz="2800" b="1" dirty="0">
                <a:solidFill>
                  <a:prstClr val="black"/>
                </a:solidFill>
                <a:latin typeface="Times New Roman" panose="02020603050405020304" pitchFamily="18" charset="0"/>
                <a:cs typeface="Times New Roman" panose="02020603050405020304" pitchFamily="18" charset="0"/>
              </a:rPr>
              <a:t>Envoi des commandes</a:t>
            </a:r>
            <a:endParaRPr lang="fr-FR" sz="2400" b="1" dirty="0">
              <a:solidFill>
                <a:prstClr val="black"/>
              </a:solidFill>
              <a:latin typeface="Times New Roman" panose="02020603050405020304" pitchFamily="18" charset="0"/>
              <a:cs typeface="Times New Roman" panose="02020603050405020304" pitchFamily="18" charset="0"/>
            </a:endParaRPr>
          </a:p>
        </p:txBody>
      </p:sp>
      <p:cxnSp>
        <p:nvCxnSpPr>
          <p:cNvPr id="69" name="Straight Connector 68"/>
          <p:cNvCxnSpPr/>
          <p:nvPr/>
        </p:nvCxnSpPr>
        <p:spPr>
          <a:xfrm>
            <a:off x="6041405" y="2034986"/>
            <a:ext cx="0" cy="29078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64" name="Elbow Connector 63"/>
          <p:cNvCxnSpPr/>
          <p:nvPr/>
        </p:nvCxnSpPr>
        <p:spPr>
          <a:xfrm>
            <a:off x="675417" y="4572788"/>
            <a:ext cx="2812974" cy="1855364"/>
          </a:xfrm>
          <a:prstGeom prst="bentConnector3">
            <a:avLst>
              <a:gd name="adj1" fmla="val 245"/>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a:off x="5482181" y="2034986"/>
            <a:ext cx="0" cy="290785"/>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70" name="Rectangle 69"/>
          <p:cNvSpPr/>
          <p:nvPr/>
        </p:nvSpPr>
        <p:spPr>
          <a:xfrm>
            <a:off x="7193602" y="5946321"/>
            <a:ext cx="1290676" cy="6687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prstClr val="white"/>
              </a:solidFill>
            </a:endParaRPr>
          </a:p>
        </p:txBody>
      </p:sp>
      <p:sp>
        <p:nvSpPr>
          <p:cNvPr id="77" name="TextBox 76"/>
          <p:cNvSpPr txBox="1"/>
          <p:nvPr/>
        </p:nvSpPr>
        <p:spPr>
          <a:xfrm>
            <a:off x="7292081" y="6017330"/>
            <a:ext cx="1222799" cy="461665"/>
          </a:xfrm>
          <a:prstGeom prst="rect">
            <a:avLst/>
          </a:prstGeom>
          <a:noFill/>
        </p:spPr>
        <p:txBody>
          <a:bodyPr wrap="square" rtlCol="0">
            <a:spAutoFit/>
          </a:bodyPr>
          <a:lstStyle/>
          <a:p>
            <a:r>
              <a:rPr lang="fr-FR" sz="2400" b="1" dirty="0">
                <a:solidFill>
                  <a:prstClr val="black"/>
                </a:solidFill>
                <a:latin typeface="Times New Roman" panose="02020603050405020304" pitchFamily="18" charset="0"/>
                <a:cs typeface="Times New Roman" panose="02020603050405020304" pitchFamily="18" charset="0"/>
              </a:rPr>
              <a:t>Binaire</a:t>
            </a:r>
            <a:endParaRPr lang="fr-FR" b="1" dirty="0">
              <a:solidFill>
                <a:prstClr val="black"/>
              </a:solidFill>
              <a:latin typeface="Times New Roman" panose="02020603050405020304" pitchFamily="18" charset="0"/>
              <a:cs typeface="Times New Roman" panose="02020603050405020304" pitchFamily="18" charset="0"/>
            </a:endParaRPr>
          </a:p>
        </p:txBody>
      </p:sp>
      <p:cxnSp>
        <p:nvCxnSpPr>
          <p:cNvPr id="78" name="Straight Connector 77"/>
          <p:cNvCxnSpPr>
            <a:stCxn id="59" idx="2"/>
          </p:cNvCxnSpPr>
          <p:nvPr/>
        </p:nvCxnSpPr>
        <p:spPr>
          <a:xfrm flipH="1">
            <a:off x="1379724" y="1002226"/>
            <a:ext cx="2781" cy="540625"/>
          </a:xfrm>
          <a:prstGeom prst="line">
            <a:avLst/>
          </a:prstGeom>
          <a:ln w="57150">
            <a:prstDash val="sysDash"/>
          </a:ln>
        </p:spPr>
        <p:style>
          <a:lnRef idx="3">
            <a:schemeClr val="accent2"/>
          </a:lnRef>
          <a:fillRef idx="0">
            <a:schemeClr val="accent2"/>
          </a:fillRef>
          <a:effectRef idx="2">
            <a:schemeClr val="accent2"/>
          </a:effectRef>
          <a:fontRef idx="minor">
            <a:schemeClr val="tx1"/>
          </a:fontRef>
        </p:style>
      </p:cxnSp>
      <p:cxnSp>
        <p:nvCxnSpPr>
          <p:cNvPr id="79" name="Straight Connector 78"/>
          <p:cNvCxnSpPr/>
          <p:nvPr/>
        </p:nvCxnSpPr>
        <p:spPr>
          <a:xfrm flipH="1">
            <a:off x="10354833" y="1127682"/>
            <a:ext cx="2781" cy="540625"/>
          </a:xfrm>
          <a:prstGeom prst="line">
            <a:avLst/>
          </a:prstGeom>
          <a:ln w="57150">
            <a:prstDash val="sysDash"/>
          </a:ln>
        </p:spPr>
        <p:style>
          <a:lnRef idx="3">
            <a:schemeClr val="accent2"/>
          </a:lnRef>
          <a:fillRef idx="0">
            <a:schemeClr val="accent2"/>
          </a:fillRef>
          <a:effectRef idx="2">
            <a:schemeClr val="accent2"/>
          </a:effectRef>
          <a:fontRef idx="minor">
            <a:schemeClr val="tx1"/>
          </a:fontRef>
        </p:style>
      </p:cxnSp>
      <p:sp>
        <p:nvSpPr>
          <p:cNvPr id="81" name="ZoneTexte 4"/>
          <p:cNvSpPr txBox="1"/>
          <p:nvPr/>
        </p:nvSpPr>
        <p:spPr>
          <a:xfrm>
            <a:off x="1838440" y="2280231"/>
            <a:ext cx="8367297" cy="2156938"/>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p:spPr>
        <p:txBody>
          <a:bodyPr wrap="square" lIns="124400" tIns="62199" rIns="124400" bIns="62199" rtlCol="0">
            <a:spAutoFit/>
          </a:bodyPr>
          <a:lstStyle/>
          <a:p>
            <a:pPr algn="ctr"/>
            <a:r>
              <a:rPr lang="fr-FR" sz="6600" b="1" dirty="0">
                <a:solidFill>
                  <a:srgbClr val="0070C0"/>
                </a:solidFill>
                <a:effectLst>
                  <a:reflection blurRad="6350" stA="60000" endA="900" endPos="58000" dir="5400000" sy="-100000" algn="bl" rotWithShape="0"/>
                </a:effectLst>
                <a:latin typeface="Times New Roman" pitchFamily="18" charset="0"/>
                <a:cs typeface="Times New Roman" pitchFamily="18" charset="0"/>
              </a:rPr>
              <a:t>Schéma Bloc de notre Solution </a:t>
            </a:r>
            <a:endParaRPr lang="fr-FR" sz="6600" b="1" dirty="0">
              <a:solidFill>
                <a:srgbClr val="5B9BD5">
                  <a:lumMod val="75000"/>
                </a:srgbClr>
              </a:solidFill>
              <a:effectLst>
                <a:reflection blurRad="6350" stA="60000" endA="900" endPos="58000" dir="5400000" sy="-100000" algn="bl" rotWithShape="0"/>
              </a:effectLst>
              <a:latin typeface="Times New Roman" pitchFamily="18" charset="0"/>
              <a:cs typeface="Times New Roman" pitchFamily="18" charset="0"/>
            </a:endParaRPr>
          </a:p>
        </p:txBody>
      </p:sp>
      <p:pic>
        <p:nvPicPr>
          <p:cNvPr id="85" name="Picture 2" descr="C:\Users\acer\Desktop\21988970-un-petit-homme-tenant-une-fl-chette-sur-fond-blanc-isol.jpg"/>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0704009" y="2289985"/>
            <a:ext cx="1487991" cy="1096862"/>
          </a:xfrm>
          <a:prstGeom prst="rect">
            <a:avLst/>
          </a:prstGeom>
          <a:noFill/>
        </p:spPr>
      </p:pic>
      <p:pic>
        <p:nvPicPr>
          <p:cNvPr id="67" name="Picture 30" descr="1"/>
          <p:cNvPicPr>
            <a:picLocks noChangeAspect="1" noChangeArrowheads="1"/>
          </p:cNvPicPr>
          <p:nvPr/>
        </p:nvPicPr>
        <p:blipFill>
          <a:blip r:embed="rId6" cstate="email">
            <a:lum bright="-6000" contrast="24000"/>
            <a:extLst>
              <a:ext uri="{28A0092B-C50C-407E-A947-70E740481C1C}">
                <a14:useLocalDpi xmlns:a14="http://schemas.microsoft.com/office/drawing/2010/main" val="0"/>
              </a:ext>
            </a:extLst>
          </a:blip>
          <a:srcRect/>
          <a:stretch>
            <a:fillRect/>
          </a:stretch>
        </p:blipFill>
        <p:spPr bwMode="auto">
          <a:xfrm>
            <a:off x="10437962" y="5585077"/>
            <a:ext cx="1531620" cy="1604562"/>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11294155" y="5744568"/>
            <a:ext cx="370969" cy="707886"/>
          </a:xfrm>
          <a:prstGeom prst="rect">
            <a:avLst/>
          </a:prstGeom>
          <a:noFill/>
        </p:spPr>
        <p:txBody>
          <a:bodyPr wrap="square" rtlCol="0">
            <a:spAutoFit/>
          </a:bodyPr>
          <a:lstStyle/>
          <a:p>
            <a:r>
              <a:rPr lang="fr-FR" sz="40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latin typeface="Times New Roman" panose="02020603050405020304" pitchFamily="18" charset="0"/>
                <a:cs typeface="Times New Roman" panose="02020603050405020304" pitchFamily="18" charset="0"/>
              </a:rPr>
              <a:t>8</a:t>
            </a:r>
            <a:endParaRPr lang="fr-FR" sz="4000" b="1" dirty="0">
              <a:solidFill>
                <a:prstClr val="black"/>
              </a:solidFill>
              <a:latin typeface="Times New Roman" panose="02020603050405020304" pitchFamily="18" charset="0"/>
              <a:cs typeface="Times New Roman" panose="02020603050405020304" pitchFamily="18" charset="0"/>
            </a:endParaRPr>
          </a:p>
        </p:txBody>
      </p:sp>
      <p:sp>
        <p:nvSpPr>
          <p:cNvPr id="74" name="Rounded Rectangle 73"/>
          <p:cNvSpPr/>
          <p:nvPr/>
        </p:nvSpPr>
        <p:spPr>
          <a:xfrm>
            <a:off x="0" y="0"/>
            <a:ext cx="12192000" cy="6858000"/>
          </a:xfrm>
          <a:prstGeom prst="round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ZoneTexte 53"/>
          <p:cNvSpPr txBox="1"/>
          <p:nvPr/>
        </p:nvSpPr>
        <p:spPr>
          <a:xfrm>
            <a:off x="1942854" y="253841"/>
            <a:ext cx="8138876" cy="1015663"/>
          </a:xfrm>
          <a:prstGeom prst="rect">
            <a:avLst/>
          </a:prstGeom>
          <a:noFill/>
        </p:spPr>
        <p:txBody>
          <a:bodyPr wrap="square" rtlCol="0">
            <a:spAutoFit/>
          </a:bodyPr>
          <a:lstStyle/>
          <a:p>
            <a:pPr algn="ctr"/>
            <a:r>
              <a:rPr lang="fr-FR" sz="6000" b="1" dirty="0" smtClean="0">
                <a:ln w="12700" cmpd="sng">
                  <a:solidFill>
                    <a:srgbClr val="10CF9B"/>
                  </a:solidFill>
                  <a:prstDash val="solid"/>
                </a:ln>
                <a:gradFill>
                  <a:gsLst>
                    <a:gs pos="0">
                      <a:srgbClr val="10CF9B"/>
                    </a:gs>
                    <a:gs pos="4000">
                      <a:srgbClr val="10CF9B">
                        <a:lumMod val="60000"/>
                        <a:lumOff val="40000"/>
                      </a:srgbClr>
                    </a:gs>
                    <a:gs pos="87000">
                      <a:srgbClr val="10CF9B">
                        <a:lumMod val="20000"/>
                        <a:lumOff val="80000"/>
                      </a:srgbClr>
                    </a:gs>
                  </a:gsLst>
                  <a:lin ang="5400000"/>
                </a:gradFill>
                <a:latin typeface="Showcard Gothic" panose="04020904020102020604" pitchFamily="82" charset="0"/>
                <a:cs typeface="Times New Roman" pitchFamily="18" charset="0"/>
              </a:rPr>
              <a:t>Travail Réalisé</a:t>
            </a:r>
            <a:endParaRPr lang="fr-FR" sz="7200" dirty="0">
              <a:ln w="0"/>
              <a:solidFill>
                <a:srgbClr val="0F6FC6"/>
              </a:solidFill>
              <a:effectLst>
                <a:outerShdw blurRad="38100" dist="25400" dir="5400000" algn="ctr" rotWithShape="0">
                  <a:srgbClr val="6E747A">
                    <a:alpha val="43000"/>
                  </a:srgbClr>
                </a:outerShdw>
              </a:effectLst>
              <a:latin typeface="Showcard Gothic" panose="04020904020102020604" pitchFamily="82" charset="0"/>
              <a:cs typeface="Times New Roman" pitchFamily="18" charset="0"/>
            </a:endParaRPr>
          </a:p>
        </p:txBody>
      </p:sp>
    </p:spTree>
    <p:extLst>
      <p:ext uri="{BB962C8B-B14F-4D97-AF65-F5344CB8AC3E}">
        <p14:creationId xmlns:p14="http://schemas.microsoft.com/office/powerpoint/2010/main" val="24368225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childTnLst>
                          </p:cTn>
                        </p:par>
                        <p:par>
                          <p:cTn id="9" fill="hold">
                            <p:stCondLst>
                              <p:cond delay="0"/>
                            </p:stCondLst>
                            <p:childTnLst>
                              <p:par>
                                <p:cTn id="10" presetID="53" presetClass="entr" presetSubtype="16"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500" fill="hold"/>
                                        <p:tgtEl>
                                          <p:spTgt spid="55"/>
                                        </p:tgtEl>
                                        <p:attrNameLst>
                                          <p:attrName>ppt_w</p:attrName>
                                        </p:attrNameLst>
                                      </p:cBhvr>
                                      <p:tavLst>
                                        <p:tav tm="0">
                                          <p:val>
                                            <p:fltVal val="0"/>
                                          </p:val>
                                        </p:tav>
                                        <p:tav tm="100000">
                                          <p:val>
                                            <p:strVal val="#ppt_w"/>
                                          </p:val>
                                        </p:tav>
                                      </p:tavLst>
                                    </p:anim>
                                    <p:anim calcmode="lin" valueType="num">
                                      <p:cBhvr>
                                        <p:cTn id="18" dur="500" fill="hold"/>
                                        <p:tgtEl>
                                          <p:spTgt spid="55"/>
                                        </p:tgtEl>
                                        <p:attrNameLst>
                                          <p:attrName>ppt_h</p:attrName>
                                        </p:attrNameLst>
                                      </p:cBhvr>
                                      <p:tavLst>
                                        <p:tav tm="0">
                                          <p:val>
                                            <p:fltVal val="0"/>
                                          </p:val>
                                        </p:tav>
                                        <p:tav tm="100000">
                                          <p:val>
                                            <p:strVal val="#ppt_h"/>
                                          </p:val>
                                        </p:tav>
                                      </p:tavLst>
                                    </p:anim>
                                    <p:animEffect transition="in" filter="fade">
                                      <p:cBhvr>
                                        <p:cTn id="19" dur="5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p:cTn id="29" dur="500" fill="hold"/>
                                        <p:tgtEl>
                                          <p:spTgt spid="61"/>
                                        </p:tgtEl>
                                        <p:attrNameLst>
                                          <p:attrName>ppt_w</p:attrName>
                                        </p:attrNameLst>
                                      </p:cBhvr>
                                      <p:tavLst>
                                        <p:tav tm="0">
                                          <p:val>
                                            <p:fltVal val="0"/>
                                          </p:val>
                                        </p:tav>
                                        <p:tav tm="100000">
                                          <p:val>
                                            <p:strVal val="#ppt_w"/>
                                          </p:val>
                                        </p:tav>
                                      </p:tavLst>
                                    </p:anim>
                                    <p:anim calcmode="lin" valueType="num">
                                      <p:cBhvr>
                                        <p:cTn id="30" dur="500" fill="hold"/>
                                        <p:tgtEl>
                                          <p:spTgt spid="61"/>
                                        </p:tgtEl>
                                        <p:attrNameLst>
                                          <p:attrName>ppt_h</p:attrName>
                                        </p:attrNameLst>
                                      </p:cBhvr>
                                      <p:tavLst>
                                        <p:tav tm="0">
                                          <p:val>
                                            <p:fltVal val="0"/>
                                          </p:val>
                                        </p:tav>
                                        <p:tav tm="100000">
                                          <p:val>
                                            <p:strVal val="#ppt_h"/>
                                          </p:val>
                                        </p:tav>
                                      </p:tavLst>
                                    </p:anim>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par>
                          <p:cTn id="48" fill="hold">
                            <p:stCondLst>
                              <p:cond delay="0"/>
                            </p:stCondLst>
                            <p:childTnLst>
                              <p:par>
                                <p:cTn id="49" presetID="10" presetClass="entr" presetSubtype="0" fill="hold" grpId="0"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7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4"/>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7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6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6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79"/>
                                        </p:tgtEl>
                                        <p:attrNameLst>
                                          <p:attrName>style.visibility</p:attrName>
                                        </p:attrNameLst>
                                      </p:cBhvr>
                                      <p:to>
                                        <p:strVal val="visible"/>
                                      </p:to>
                                    </p:set>
                                  </p:childTnLst>
                                </p:cTn>
                              </p:par>
                              <p:par>
                                <p:cTn id="74" presetID="10" presetClass="entr" presetSubtype="0" fill="hold" grpId="0" nodeType="withEffect">
                                  <p:stCondLst>
                                    <p:cond delay="0"/>
                                  </p:stCondLst>
                                  <p:childTnLst>
                                    <p:set>
                                      <p:cBhvr>
                                        <p:cTn id="75" dur="1" fill="hold">
                                          <p:stCondLst>
                                            <p:cond delay="0"/>
                                          </p:stCondLst>
                                        </p:cTn>
                                        <p:tgtEl>
                                          <p:spTgt spid="113"/>
                                        </p:tgtEl>
                                        <p:attrNameLst>
                                          <p:attrName>style.visibility</p:attrName>
                                        </p:attrNameLst>
                                      </p:cBhvr>
                                      <p:to>
                                        <p:strVal val="visible"/>
                                      </p:to>
                                    </p:set>
                                    <p:animEffect transition="in" filter="fade">
                                      <p:cBhvr>
                                        <p:cTn id="76" dur="500"/>
                                        <p:tgtEl>
                                          <p:spTgt spid="113"/>
                                        </p:tgtEl>
                                      </p:cBhvr>
                                    </p:animEffect>
                                  </p:childTnLst>
                                </p:cTn>
                              </p:par>
                              <p:par>
                                <p:cTn id="77" presetID="10" presetClass="entr" presetSubtype="0" fill="hold" nodeType="withEffect">
                                  <p:stCondLst>
                                    <p:cond delay="0"/>
                                  </p:stCondLst>
                                  <p:childTnLst>
                                    <p:set>
                                      <p:cBhvr>
                                        <p:cTn id="78" dur="1" fill="hold">
                                          <p:stCondLst>
                                            <p:cond delay="0"/>
                                          </p:stCondLst>
                                        </p:cTn>
                                        <p:tgtEl>
                                          <p:spTgt spid="120"/>
                                        </p:tgtEl>
                                        <p:attrNameLst>
                                          <p:attrName>style.visibility</p:attrName>
                                        </p:attrNameLst>
                                      </p:cBhvr>
                                      <p:to>
                                        <p:strVal val="visible"/>
                                      </p:to>
                                    </p:set>
                                    <p:animEffect transition="in" filter="fade">
                                      <p:cBhvr>
                                        <p:cTn id="79" dur="500"/>
                                        <p:tgtEl>
                                          <p:spTgt spid="120"/>
                                        </p:tgtEl>
                                      </p:cBhvr>
                                    </p:animEffect>
                                  </p:childTnLst>
                                </p:cTn>
                              </p:par>
                              <p:par>
                                <p:cTn id="80" presetID="10" presetClass="entr" presetSubtype="0" fill="hold" nodeType="withEffect">
                                  <p:stCondLst>
                                    <p:cond delay="0"/>
                                  </p:stCondLst>
                                  <p:childTnLst>
                                    <p:set>
                                      <p:cBhvr>
                                        <p:cTn id="81" dur="1" fill="hold">
                                          <p:stCondLst>
                                            <p:cond delay="0"/>
                                          </p:stCondLst>
                                        </p:cTn>
                                        <p:tgtEl>
                                          <p:spTgt spid="119"/>
                                        </p:tgtEl>
                                        <p:attrNameLst>
                                          <p:attrName>style.visibility</p:attrName>
                                        </p:attrNameLst>
                                      </p:cBhvr>
                                      <p:to>
                                        <p:strVal val="visible"/>
                                      </p:to>
                                    </p:set>
                                    <p:animEffect transition="in" filter="fade">
                                      <p:cBhvr>
                                        <p:cTn id="82" dur="500"/>
                                        <p:tgtEl>
                                          <p:spTgt spid="1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24"/>
                                        </p:tgtEl>
                                        <p:attrNameLst>
                                          <p:attrName>style.visibility</p:attrName>
                                        </p:attrNameLst>
                                      </p:cBhvr>
                                      <p:to>
                                        <p:strVal val="visible"/>
                                      </p:to>
                                    </p:set>
                                    <p:animEffect transition="in" filter="fade">
                                      <p:cBhvr>
                                        <p:cTn id="85" dur="500"/>
                                        <p:tgtEl>
                                          <p:spTgt spid="124"/>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61"/>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20"/>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119"/>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12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fade">
                                      <p:cBhvr>
                                        <p:cTn id="100" dur="500"/>
                                        <p:tgtEl>
                                          <p:spTgt spid="5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500"/>
                                        <p:tgtEl>
                                          <p:spTgt spid="1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fade">
                                      <p:cBhvr>
                                        <p:cTn id="111" dur="500"/>
                                        <p:tgtEl>
                                          <p:spTgt spid="15"/>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500"/>
                                        <p:tgtEl>
                                          <p:spTgt spid="69"/>
                                        </p:tgtEl>
                                      </p:cBhvr>
                                    </p:animEffect>
                                  </p:childTnLst>
                                </p:cTn>
                              </p:par>
                              <p:par>
                                <p:cTn id="117" presetID="10" presetClass="entr" presetSubtype="0" fill="hold" nodeType="with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fade">
                                      <p:cBhvr>
                                        <p:cTn id="119" dur="500"/>
                                        <p:tgtEl>
                                          <p:spTgt spid="12"/>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nodeType="clickEffect">
                                  <p:stCondLst>
                                    <p:cond delay="0"/>
                                  </p:stCondLst>
                                  <p:childTnLst>
                                    <p:set>
                                      <p:cBhvr>
                                        <p:cTn id="123" dur="1" fill="hold">
                                          <p:stCondLst>
                                            <p:cond delay="0"/>
                                          </p:stCondLst>
                                        </p:cTn>
                                        <p:tgtEl>
                                          <p:spTgt spid="96"/>
                                        </p:tgtEl>
                                        <p:attrNameLst>
                                          <p:attrName>style.visibility</p:attrName>
                                        </p:attrNameLst>
                                      </p:cBhvr>
                                      <p:to>
                                        <p:strVal val="visible"/>
                                      </p:to>
                                    </p:set>
                                    <p:anim calcmode="lin" valueType="num">
                                      <p:cBhvr>
                                        <p:cTn id="124" dur="500" fill="hold"/>
                                        <p:tgtEl>
                                          <p:spTgt spid="96"/>
                                        </p:tgtEl>
                                        <p:attrNameLst>
                                          <p:attrName>ppt_w</p:attrName>
                                        </p:attrNameLst>
                                      </p:cBhvr>
                                      <p:tavLst>
                                        <p:tav tm="0">
                                          <p:val>
                                            <p:fltVal val="0"/>
                                          </p:val>
                                        </p:tav>
                                        <p:tav tm="100000">
                                          <p:val>
                                            <p:strVal val="#ppt_w"/>
                                          </p:val>
                                        </p:tav>
                                      </p:tavLst>
                                    </p:anim>
                                    <p:anim calcmode="lin" valueType="num">
                                      <p:cBhvr>
                                        <p:cTn id="125" dur="500" fill="hold"/>
                                        <p:tgtEl>
                                          <p:spTgt spid="96"/>
                                        </p:tgtEl>
                                        <p:attrNameLst>
                                          <p:attrName>ppt_h</p:attrName>
                                        </p:attrNameLst>
                                      </p:cBhvr>
                                      <p:tavLst>
                                        <p:tav tm="0">
                                          <p:val>
                                            <p:fltVal val="0"/>
                                          </p:val>
                                        </p:tav>
                                        <p:tav tm="100000">
                                          <p:val>
                                            <p:strVal val="#ppt_h"/>
                                          </p:val>
                                        </p:tav>
                                      </p:tavLst>
                                    </p:anim>
                                    <p:animEffect transition="in" filter="fade">
                                      <p:cBhvr>
                                        <p:cTn id="126" dur="500"/>
                                        <p:tgtEl>
                                          <p:spTgt spid="96"/>
                                        </p:tgtEl>
                                      </p:cBhvr>
                                    </p:animEffect>
                                  </p:childTnLst>
                                </p:cTn>
                              </p:par>
                              <p:par>
                                <p:cTn id="127" presetID="53" presetClass="entr" presetSubtype="16" fill="hold" nodeType="withEffect">
                                  <p:stCondLst>
                                    <p:cond delay="0"/>
                                  </p:stCondLst>
                                  <p:childTnLst>
                                    <p:set>
                                      <p:cBhvr>
                                        <p:cTn id="128" dur="1" fill="hold">
                                          <p:stCondLst>
                                            <p:cond delay="0"/>
                                          </p:stCondLst>
                                        </p:cTn>
                                        <p:tgtEl>
                                          <p:spTgt spid="95"/>
                                        </p:tgtEl>
                                        <p:attrNameLst>
                                          <p:attrName>style.visibility</p:attrName>
                                        </p:attrNameLst>
                                      </p:cBhvr>
                                      <p:to>
                                        <p:strVal val="visible"/>
                                      </p:to>
                                    </p:set>
                                    <p:anim calcmode="lin" valueType="num">
                                      <p:cBhvr>
                                        <p:cTn id="129" dur="500" fill="hold"/>
                                        <p:tgtEl>
                                          <p:spTgt spid="95"/>
                                        </p:tgtEl>
                                        <p:attrNameLst>
                                          <p:attrName>ppt_w</p:attrName>
                                        </p:attrNameLst>
                                      </p:cBhvr>
                                      <p:tavLst>
                                        <p:tav tm="0">
                                          <p:val>
                                            <p:fltVal val="0"/>
                                          </p:val>
                                        </p:tav>
                                        <p:tav tm="100000">
                                          <p:val>
                                            <p:strVal val="#ppt_w"/>
                                          </p:val>
                                        </p:tav>
                                      </p:tavLst>
                                    </p:anim>
                                    <p:anim calcmode="lin" valueType="num">
                                      <p:cBhvr>
                                        <p:cTn id="130" dur="500" fill="hold"/>
                                        <p:tgtEl>
                                          <p:spTgt spid="95"/>
                                        </p:tgtEl>
                                        <p:attrNameLst>
                                          <p:attrName>ppt_h</p:attrName>
                                        </p:attrNameLst>
                                      </p:cBhvr>
                                      <p:tavLst>
                                        <p:tav tm="0">
                                          <p:val>
                                            <p:fltVal val="0"/>
                                          </p:val>
                                        </p:tav>
                                        <p:tav tm="100000">
                                          <p:val>
                                            <p:strVal val="#ppt_h"/>
                                          </p:val>
                                        </p:tav>
                                      </p:tavLst>
                                    </p:anim>
                                    <p:animEffect transition="in" filter="fade">
                                      <p:cBhvr>
                                        <p:cTn id="131" dur="500"/>
                                        <p:tgtEl>
                                          <p:spTgt spid="95"/>
                                        </p:tgtEl>
                                      </p:cBhvr>
                                    </p:animEffect>
                                  </p:childTnLst>
                                </p:cTn>
                              </p:par>
                              <p:par>
                                <p:cTn id="132" presetID="53" presetClass="entr" presetSubtype="16" fill="hold" nodeType="withEffect">
                                  <p:stCondLst>
                                    <p:cond delay="0"/>
                                  </p:stCondLst>
                                  <p:childTnLst>
                                    <p:set>
                                      <p:cBhvr>
                                        <p:cTn id="133" dur="1" fill="hold">
                                          <p:stCondLst>
                                            <p:cond delay="0"/>
                                          </p:stCondLst>
                                        </p:cTn>
                                        <p:tgtEl>
                                          <p:spTgt spid="30"/>
                                        </p:tgtEl>
                                        <p:attrNameLst>
                                          <p:attrName>style.visibility</p:attrName>
                                        </p:attrNameLst>
                                      </p:cBhvr>
                                      <p:to>
                                        <p:strVal val="visible"/>
                                      </p:to>
                                    </p:set>
                                    <p:anim calcmode="lin" valueType="num">
                                      <p:cBhvr>
                                        <p:cTn id="134" dur="500" fill="hold"/>
                                        <p:tgtEl>
                                          <p:spTgt spid="30"/>
                                        </p:tgtEl>
                                        <p:attrNameLst>
                                          <p:attrName>ppt_w</p:attrName>
                                        </p:attrNameLst>
                                      </p:cBhvr>
                                      <p:tavLst>
                                        <p:tav tm="0">
                                          <p:val>
                                            <p:fltVal val="0"/>
                                          </p:val>
                                        </p:tav>
                                        <p:tav tm="100000">
                                          <p:val>
                                            <p:strVal val="#ppt_w"/>
                                          </p:val>
                                        </p:tav>
                                      </p:tavLst>
                                    </p:anim>
                                    <p:anim calcmode="lin" valueType="num">
                                      <p:cBhvr>
                                        <p:cTn id="135" dur="500" fill="hold"/>
                                        <p:tgtEl>
                                          <p:spTgt spid="30"/>
                                        </p:tgtEl>
                                        <p:attrNameLst>
                                          <p:attrName>ppt_h</p:attrName>
                                        </p:attrNameLst>
                                      </p:cBhvr>
                                      <p:tavLst>
                                        <p:tav tm="0">
                                          <p:val>
                                            <p:fltVal val="0"/>
                                          </p:val>
                                        </p:tav>
                                        <p:tav tm="100000">
                                          <p:val>
                                            <p:strVal val="#ppt_h"/>
                                          </p:val>
                                        </p:tav>
                                      </p:tavLst>
                                    </p:anim>
                                    <p:animEffect transition="in" filter="fade">
                                      <p:cBhvr>
                                        <p:cTn id="136" dur="500"/>
                                        <p:tgtEl>
                                          <p:spTgt spid="30"/>
                                        </p:tgtEl>
                                      </p:cBhvr>
                                    </p:animEffect>
                                  </p:childTnLst>
                                </p:cTn>
                              </p:par>
                              <p:par>
                                <p:cTn id="137" presetID="53" presetClass="entr" presetSubtype="16" fill="hold" nodeType="withEffect">
                                  <p:stCondLst>
                                    <p:cond delay="0"/>
                                  </p:stCondLst>
                                  <p:childTnLst>
                                    <p:set>
                                      <p:cBhvr>
                                        <p:cTn id="138" dur="1" fill="hold">
                                          <p:stCondLst>
                                            <p:cond delay="0"/>
                                          </p:stCondLst>
                                        </p:cTn>
                                        <p:tgtEl>
                                          <p:spTgt spid="94"/>
                                        </p:tgtEl>
                                        <p:attrNameLst>
                                          <p:attrName>style.visibility</p:attrName>
                                        </p:attrNameLst>
                                      </p:cBhvr>
                                      <p:to>
                                        <p:strVal val="visible"/>
                                      </p:to>
                                    </p:set>
                                    <p:anim calcmode="lin" valueType="num">
                                      <p:cBhvr>
                                        <p:cTn id="139" dur="500" fill="hold"/>
                                        <p:tgtEl>
                                          <p:spTgt spid="94"/>
                                        </p:tgtEl>
                                        <p:attrNameLst>
                                          <p:attrName>ppt_w</p:attrName>
                                        </p:attrNameLst>
                                      </p:cBhvr>
                                      <p:tavLst>
                                        <p:tav tm="0">
                                          <p:val>
                                            <p:fltVal val="0"/>
                                          </p:val>
                                        </p:tav>
                                        <p:tav tm="100000">
                                          <p:val>
                                            <p:strVal val="#ppt_w"/>
                                          </p:val>
                                        </p:tav>
                                      </p:tavLst>
                                    </p:anim>
                                    <p:anim calcmode="lin" valueType="num">
                                      <p:cBhvr>
                                        <p:cTn id="140" dur="500" fill="hold"/>
                                        <p:tgtEl>
                                          <p:spTgt spid="94"/>
                                        </p:tgtEl>
                                        <p:attrNameLst>
                                          <p:attrName>ppt_h</p:attrName>
                                        </p:attrNameLst>
                                      </p:cBhvr>
                                      <p:tavLst>
                                        <p:tav tm="0">
                                          <p:val>
                                            <p:fltVal val="0"/>
                                          </p:val>
                                        </p:tav>
                                        <p:tav tm="100000">
                                          <p:val>
                                            <p:strVal val="#ppt_h"/>
                                          </p:val>
                                        </p:tav>
                                      </p:tavLst>
                                    </p:anim>
                                    <p:animEffect transition="in" filter="fade">
                                      <p:cBhvr>
                                        <p:cTn id="141" dur="500"/>
                                        <p:tgtEl>
                                          <p:spTgt spid="94"/>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136"/>
                                        </p:tgtEl>
                                        <p:attrNameLst>
                                          <p:attrName>style.visibility</p:attrName>
                                        </p:attrNameLst>
                                      </p:cBhvr>
                                      <p:to>
                                        <p:strVal val="visible"/>
                                      </p:to>
                                    </p:set>
                                    <p:animEffect transition="in" filter="fade">
                                      <p:cBhvr>
                                        <p:cTn id="146" dur="500"/>
                                        <p:tgtEl>
                                          <p:spTgt spid="13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fade">
                                      <p:cBhvr>
                                        <p:cTn id="149" dur="500"/>
                                        <p:tgtEl>
                                          <p:spTgt spid="5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30"/>
                                        </p:tgtEl>
                                        <p:attrNameLst>
                                          <p:attrName>style.visibility</p:attrName>
                                        </p:attrNameLst>
                                      </p:cBhvr>
                                      <p:to>
                                        <p:strVal val="visible"/>
                                      </p:to>
                                    </p:set>
                                    <p:animEffect transition="in" filter="fade">
                                      <p:cBhvr>
                                        <p:cTn id="152" dur="500"/>
                                        <p:tgtEl>
                                          <p:spTgt spid="130"/>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31"/>
                                        </p:tgtEl>
                                        <p:attrNameLst>
                                          <p:attrName>style.visibility</p:attrName>
                                        </p:attrNameLst>
                                      </p:cBhvr>
                                      <p:to>
                                        <p:strVal val="visible"/>
                                      </p:to>
                                    </p:set>
                                    <p:animEffect transition="in" filter="fade">
                                      <p:cBhvr>
                                        <p:cTn id="155" dur="500"/>
                                        <p:tgtEl>
                                          <p:spTgt spid="131"/>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37"/>
                                        </p:tgtEl>
                                        <p:attrNameLst>
                                          <p:attrName>style.visibility</p:attrName>
                                        </p:attrNameLst>
                                      </p:cBhvr>
                                      <p:to>
                                        <p:strVal val="visible"/>
                                      </p:to>
                                    </p:set>
                                    <p:animEffect transition="in" filter="fade">
                                      <p:cBhvr>
                                        <p:cTn id="158" dur="500"/>
                                        <p:tgtEl>
                                          <p:spTgt spid="137"/>
                                        </p:tgtEl>
                                      </p:cBhvr>
                                    </p:animEffect>
                                  </p:childTnLst>
                                </p:cTn>
                              </p:par>
                              <p:par>
                                <p:cTn id="159" presetID="10" presetClass="entr" presetSubtype="0" fill="hold" grpId="0" nodeType="withEffect">
                                  <p:stCondLst>
                                    <p:cond delay="0"/>
                                  </p:stCondLst>
                                  <p:iterate type="lt">
                                    <p:tmPct val="0"/>
                                  </p:iterate>
                                  <p:childTnLst>
                                    <p:set>
                                      <p:cBhvr>
                                        <p:cTn id="160" dur="1" fill="hold">
                                          <p:stCondLst>
                                            <p:cond delay="0"/>
                                          </p:stCondLst>
                                        </p:cTn>
                                        <p:tgtEl>
                                          <p:spTgt spid="57"/>
                                        </p:tgtEl>
                                        <p:attrNameLst>
                                          <p:attrName>style.visibility</p:attrName>
                                        </p:attrNameLst>
                                      </p:cBhvr>
                                      <p:to>
                                        <p:strVal val="visible"/>
                                      </p:to>
                                    </p:set>
                                    <p:animEffect transition="in" filter="fade">
                                      <p:cBhvr>
                                        <p:cTn id="161" dur="500"/>
                                        <p:tgtEl>
                                          <p:spTgt spid="57"/>
                                        </p:tgtEl>
                                      </p:cBhvr>
                                    </p:animEffect>
                                  </p:childTnLst>
                                </p:cTn>
                              </p:par>
                              <p:par>
                                <p:cTn id="162" presetID="10" presetClass="entr" presetSubtype="0" fill="hold" nodeType="withEffect">
                                  <p:stCondLst>
                                    <p:cond delay="0"/>
                                  </p:stCondLst>
                                  <p:childTnLst>
                                    <p:set>
                                      <p:cBhvr>
                                        <p:cTn id="163" dur="1" fill="hold">
                                          <p:stCondLst>
                                            <p:cond delay="0"/>
                                          </p:stCondLst>
                                        </p:cTn>
                                        <p:tgtEl>
                                          <p:spTgt spid="139"/>
                                        </p:tgtEl>
                                        <p:attrNameLst>
                                          <p:attrName>style.visibility</p:attrName>
                                        </p:attrNameLst>
                                      </p:cBhvr>
                                      <p:to>
                                        <p:strVal val="visible"/>
                                      </p:to>
                                    </p:set>
                                    <p:animEffect transition="in" filter="fade">
                                      <p:cBhvr>
                                        <p:cTn id="164" dur="500"/>
                                        <p:tgtEl>
                                          <p:spTgt spid="13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41"/>
                                        </p:tgtEl>
                                        <p:attrNameLst>
                                          <p:attrName>style.visibility</p:attrName>
                                        </p:attrNameLst>
                                      </p:cBhvr>
                                      <p:to>
                                        <p:strVal val="visible"/>
                                      </p:to>
                                    </p:set>
                                    <p:animEffect transition="in" filter="fade">
                                      <p:cBhvr>
                                        <p:cTn id="167" dur="500"/>
                                        <p:tgtEl>
                                          <p:spTgt spid="141"/>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70"/>
                                        </p:tgtEl>
                                        <p:attrNameLst>
                                          <p:attrName>style.visibility</p:attrName>
                                        </p:attrNameLst>
                                      </p:cBhvr>
                                      <p:to>
                                        <p:strVal val="visible"/>
                                      </p:to>
                                    </p:set>
                                    <p:animEffect transition="in" filter="fade">
                                      <p:cBhvr>
                                        <p:cTn id="170" dur="500"/>
                                        <p:tgtEl>
                                          <p:spTgt spid="70"/>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77"/>
                                        </p:tgtEl>
                                        <p:attrNameLst>
                                          <p:attrName>style.visibility</p:attrName>
                                        </p:attrNameLst>
                                      </p:cBhvr>
                                      <p:to>
                                        <p:strVal val="visible"/>
                                      </p:to>
                                    </p:set>
                                    <p:animEffect transition="in" filter="fade">
                                      <p:cBhvr>
                                        <p:cTn id="173" dur="500"/>
                                        <p:tgtEl>
                                          <p:spTgt spid="77"/>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143"/>
                                        </p:tgtEl>
                                        <p:attrNameLst>
                                          <p:attrName>style.visibility</p:attrName>
                                        </p:attrNameLst>
                                      </p:cBhvr>
                                      <p:to>
                                        <p:strVal val="visible"/>
                                      </p:to>
                                    </p:set>
                                    <p:animEffect transition="in" filter="fade">
                                      <p:cBhvr>
                                        <p:cTn id="178" dur="500"/>
                                        <p:tgtEl>
                                          <p:spTgt spid="14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42"/>
                                        </p:tgtEl>
                                        <p:attrNameLst>
                                          <p:attrName>style.visibility</p:attrName>
                                        </p:attrNameLst>
                                      </p:cBhvr>
                                      <p:to>
                                        <p:strVal val="visible"/>
                                      </p:to>
                                    </p:set>
                                    <p:animEffect transition="in" filter="fade">
                                      <p:cBhvr>
                                        <p:cTn id="181" dur="500"/>
                                        <p:tgtEl>
                                          <p:spTgt spid="142"/>
                                        </p:tgtEl>
                                      </p:cBhvr>
                                    </p:animEffect>
                                  </p:childTnLst>
                                </p:cTn>
                              </p:par>
                              <p:par>
                                <p:cTn id="182" presetID="10" presetClass="entr" presetSubtype="0" fill="hold" nodeType="withEffect">
                                  <p:stCondLst>
                                    <p:cond delay="0"/>
                                  </p:stCondLst>
                                  <p:childTnLst>
                                    <p:set>
                                      <p:cBhvr>
                                        <p:cTn id="183" dur="1" fill="hold">
                                          <p:stCondLst>
                                            <p:cond delay="0"/>
                                          </p:stCondLst>
                                        </p:cTn>
                                        <p:tgtEl>
                                          <p:spTgt spid="64"/>
                                        </p:tgtEl>
                                        <p:attrNameLst>
                                          <p:attrName>style.visibility</p:attrName>
                                        </p:attrNameLst>
                                      </p:cBhvr>
                                      <p:to>
                                        <p:strVal val="visible"/>
                                      </p:to>
                                    </p:set>
                                    <p:animEffect transition="in" filter="fade">
                                      <p:cBhvr>
                                        <p:cTn id="184" dur="500"/>
                                        <p:tgtEl>
                                          <p:spTgt spid="6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3"/>
                                        </p:tgtEl>
                                        <p:attrNameLst>
                                          <p:attrName>style.visibility</p:attrName>
                                        </p:attrNameLst>
                                      </p:cBhvr>
                                      <p:to>
                                        <p:strVal val="visible"/>
                                      </p:to>
                                    </p:set>
                                    <p:animEffect transition="in" filter="fade">
                                      <p:cBhvr>
                                        <p:cTn id="187" dur="500"/>
                                        <p:tgtEl>
                                          <p:spTgt spid="63"/>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56"/>
                                        </p:tgtEl>
                                        <p:attrNameLst>
                                          <p:attrName>style.visibility</p:attrName>
                                        </p:attrNameLst>
                                      </p:cBhvr>
                                      <p:to>
                                        <p:strVal val="visible"/>
                                      </p:to>
                                    </p:set>
                                    <p:animEffect transition="in" filter="fade">
                                      <p:cBhvr>
                                        <p:cTn id="190" dur="500"/>
                                        <p:tgtEl>
                                          <p:spTgt spid="56"/>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32"/>
                                        </p:tgtEl>
                                        <p:attrNameLst>
                                          <p:attrName>style.visibility</p:attrName>
                                        </p:attrNameLst>
                                      </p:cBhvr>
                                      <p:to>
                                        <p:strVal val="visible"/>
                                      </p:to>
                                    </p:set>
                                    <p:animEffect transition="in" filter="fade">
                                      <p:cBhvr>
                                        <p:cTn id="193" dur="500"/>
                                        <p:tgtEl>
                                          <p:spTgt spid="13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29"/>
                                        </p:tgtEl>
                                        <p:attrNameLst>
                                          <p:attrName>style.visibility</p:attrName>
                                        </p:attrNameLst>
                                      </p:cBhvr>
                                      <p:to>
                                        <p:strVal val="visible"/>
                                      </p:to>
                                    </p:set>
                                    <p:animEffect transition="in" filter="fade">
                                      <p:cBhvr>
                                        <p:cTn id="196" dur="500"/>
                                        <p:tgtEl>
                                          <p:spTgt spid="129"/>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62"/>
                                        </p:tgtEl>
                                        <p:attrNameLst>
                                          <p:attrName>style.visibility</p:attrName>
                                        </p:attrNameLst>
                                      </p:cBhvr>
                                      <p:to>
                                        <p:strVal val="visible"/>
                                      </p:to>
                                    </p:set>
                                    <p:animEffect transition="in" filter="fade">
                                      <p:cBhvr>
                                        <p:cTn id="199" dur="500"/>
                                        <p:tgtEl>
                                          <p:spTgt spid="62"/>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35"/>
                                        </p:tgtEl>
                                        <p:attrNameLst>
                                          <p:attrName>style.visibility</p:attrName>
                                        </p:attrNameLst>
                                      </p:cBhvr>
                                      <p:to>
                                        <p:strVal val="visible"/>
                                      </p:to>
                                    </p:set>
                                    <p:animEffect transition="in" filter="fade">
                                      <p:cBhvr>
                                        <p:cTn id="202" dur="500"/>
                                        <p:tgtEl>
                                          <p:spTgt spid="135"/>
                                        </p:tgtEl>
                                      </p:cBhvr>
                                    </p:animEffect>
                                  </p:childTnLst>
                                </p:cTn>
                              </p:par>
                            </p:childTnLst>
                          </p:cTn>
                        </p:par>
                      </p:childTnLst>
                    </p:cTn>
                  </p:par>
                  <p:par>
                    <p:cTn id="203" fill="hold">
                      <p:stCondLst>
                        <p:cond delay="indefinite"/>
                      </p:stCondLst>
                      <p:childTnLst>
                        <p:par>
                          <p:cTn id="204" fill="hold">
                            <p:stCondLst>
                              <p:cond delay="0"/>
                            </p:stCondLst>
                            <p:childTnLst>
                              <p:par>
                                <p:cTn id="205" presetID="26" presetClass="emph" presetSubtype="0" fill="hold" grpId="1" nodeType="clickEffect">
                                  <p:stCondLst>
                                    <p:cond delay="0"/>
                                  </p:stCondLst>
                                  <p:childTnLst>
                                    <p:animEffect transition="out" filter="fade">
                                      <p:cBhvr>
                                        <p:cTn id="206" dur="500" tmFilter="0, 0; .2, .5; .8, .5; 1, 0"/>
                                        <p:tgtEl>
                                          <p:spTgt spid="137"/>
                                        </p:tgtEl>
                                      </p:cBhvr>
                                    </p:animEffect>
                                    <p:animScale>
                                      <p:cBhvr>
                                        <p:cTn id="207" dur="250" autoRev="1" fill="hold"/>
                                        <p:tgtEl>
                                          <p:spTgt spid="137"/>
                                        </p:tgtEl>
                                      </p:cBhvr>
                                      <p:by x="105000" y="105000"/>
                                    </p:animScale>
                                  </p:childTnLst>
                                </p:cTn>
                              </p:par>
                              <p:par>
                                <p:cTn id="208" presetID="26" presetClass="emph" presetSubtype="0" fill="hold" grpId="1" nodeType="withEffect">
                                  <p:stCondLst>
                                    <p:cond delay="0"/>
                                  </p:stCondLst>
                                  <p:iterate type="lt">
                                    <p:tmPct val="0"/>
                                  </p:iterate>
                                  <p:childTnLst>
                                    <p:animEffect transition="out" filter="fade">
                                      <p:cBhvr>
                                        <p:cTn id="209" dur="500" tmFilter="0, 0; .2, .5; .8, .5; 1, 0"/>
                                        <p:tgtEl>
                                          <p:spTgt spid="57"/>
                                        </p:tgtEl>
                                      </p:cBhvr>
                                    </p:animEffect>
                                    <p:animScale>
                                      <p:cBhvr>
                                        <p:cTn id="210" dur="250" autoRev="1" fill="hold"/>
                                        <p:tgtEl>
                                          <p:spTgt spid="57"/>
                                        </p:tgtEl>
                                      </p:cBhvr>
                                      <p:by x="105000" y="105000"/>
                                    </p:animScale>
                                  </p:childTnLst>
                                </p:cTn>
                              </p:par>
                              <p:par>
                                <p:cTn id="211" presetID="26" presetClass="emph" presetSubtype="0" fill="hold" nodeType="withEffect">
                                  <p:stCondLst>
                                    <p:cond delay="0"/>
                                  </p:stCondLst>
                                  <p:childTnLst>
                                    <p:animEffect transition="out" filter="fade">
                                      <p:cBhvr>
                                        <p:cTn id="212" dur="500" tmFilter="0, 0; .2, .5; .8, .5; 1, 0"/>
                                        <p:tgtEl>
                                          <p:spTgt spid="139"/>
                                        </p:tgtEl>
                                      </p:cBhvr>
                                    </p:animEffect>
                                    <p:animScale>
                                      <p:cBhvr>
                                        <p:cTn id="213" dur="250" autoRev="1" fill="hold"/>
                                        <p:tgtEl>
                                          <p:spTgt spid="139"/>
                                        </p:tgtEl>
                                      </p:cBhvr>
                                      <p:by x="105000" y="105000"/>
                                    </p:animScale>
                                  </p:childTnLst>
                                </p:cTn>
                              </p:par>
                            </p:childTnLst>
                          </p:cTn>
                        </p:par>
                        <p:par>
                          <p:cTn id="214" fill="hold">
                            <p:stCondLst>
                              <p:cond delay="500"/>
                            </p:stCondLst>
                            <p:childTnLst>
                              <p:par>
                                <p:cTn id="215" presetID="34" presetClass="emph" presetSubtype="0" fill="hold" grpId="2" nodeType="afterEffect">
                                  <p:stCondLst>
                                    <p:cond delay="0"/>
                                  </p:stCondLst>
                                  <p:iterate type="lt">
                                    <p:tmPct val="10000"/>
                                  </p:iterate>
                                  <p:childTnLst>
                                    <p:animMotion origin="layout" path="M 0.0 0.0 L 0.0 -0.07213" pathEditMode="relative" ptsTypes="">
                                      <p:cBhvr>
                                        <p:cTn id="216" dur="250" accel="50000" decel="50000" autoRev="1" fill="hold">
                                          <p:stCondLst>
                                            <p:cond delay="0"/>
                                          </p:stCondLst>
                                        </p:cTn>
                                        <p:tgtEl>
                                          <p:spTgt spid="57"/>
                                        </p:tgtEl>
                                        <p:attrNameLst>
                                          <p:attrName>ppt_x</p:attrName>
                                          <p:attrName>ppt_y</p:attrName>
                                        </p:attrNameLst>
                                      </p:cBhvr>
                                    </p:animMotion>
                                    <p:animRot by="1500000">
                                      <p:cBhvr>
                                        <p:cTn id="217" dur="125" fill="hold">
                                          <p:stCondLst>
                                            <p:cond delay="0"/>
                                          </p:stCondLst>
                                        </p:cTn>
                                        <p:tgtEl>
                                          <p:spTgt spid="57"/>
                                        </p:tgtEl>
                                        <p:attrNameLst>
                                          <p:attrName>r</p:attrName>
                                        </p:attrNameLst>
                                      </p:cBhvr>
                                    </p:animRot>
                                    <p:animRot by="-1500000">
                                      <p:cBhvr>
                                        <p:cTn id="218" dur="125" fill="hold">
                                          <p:stCondLst>
                                            <p:cond delay="125"/>
                                          </p:stCondLst>
                                        </p:cTn>
                                        <p:tgtEl>
                                          <p:spTgt spid="57"/>
                                        </p:tgtEl>
                                        <p:attrNameLst>
                                          <p:attrName>r</p:attrName>
                                        </p:attrNameLst>
                                      </p:cBhvr>
                                    </p:animRot>
                                    <p:animRot by="-1500000">
                                      <p:cBhvr>
                                        <p:cTn id="219" dur="125" fill="hold">
                                          <p:stCondLst>
                                            <p:cond delay="250"/>
                                          </p:stCondLst>
                                        </p:cTn>
                                        <p:tgtEl>
                                          <p:spTgt spid="57"/>
                                        </p:tgtEl>
                                        <p:attrNameLst>
                                          <p:attrName>r</p:attrName>
                                        </p:attrNameLst>
                                      </p:cBhvr>
                                    </p:animRot>
                                    <p:animRot by="1500000">
                                      <p:cBhvr>
                                        <p:cTn id="220" dur="125" fill="hold">
                                          <p:stCondLst>
                                            <p:cond delay="375"/>
                                          </p:stCondLst>
                                        </p:cTn>
                                        <p:tgtEl>
                                          <p:spTgt spid="5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5" grpId="0" animBg="1"/>
      <p:bldP spid="16" grpId="0" animBg="1"/>
      <p:bldP spid="17" grpId="0" animBg="1"/>
      <p:bldP spid="46" grpId="0" animBg="1"/>
      <p:bldP spid="51" grpId="0"/>
      <p:bldP spid="52" grpId="0"/>
      <p:bldP spid="53" grpId="0"/>
      <p:bldP spid="54" grpId="0"/>
      <p:bldP spid="55" grpId="0"/>
      <p:bldP spid="56" grpId="0"/>
      <p:bldP spid="57" grpId="0"/>
      <p:bldP spid="57" grpId="1"/>
      <p:bldP spid="57" grpId="2"/>
      <p:bldP spid="58" grpId="0"/>
      <p:bldP spid="59" grpId="0"/>
      <p:bldP spid="60" grpId="0"/>
      <p:bldP spid="61" grpId="0"/>
      <p:bldP spid="61" grpId="1"/>
      <p:bldP spid="75" grpId="0"/>
      <p:bldP spid="76" grpId="0" animBg="1"/>
      <p:bldP spid="84" grpId="0"/>
      <p:bldP spid="89" grpId="0"/>
      <p:bldP spid="113" grpId="0" animBg="1"/>
      <p:bldP spid="124" grpId="0"/>
      <p:bldP spid="124" grpId="1"/>
      <p:bldP spid="129" grpId="0" animBg="1"/>
      <p:bldP spid="130" grpId="0" animBg="1"/>
      <p:bldP spid="131" grpId="0"/>
      <p:bldP spid="132" grpId="0"/>
      <p:bldP spid="135" grpId="0" animBg="1"/>
      <p:bldP spid="136" grpId="0" animBg="1"/>
      <p:bldP spid="137" grpId="0" animBg="1"/>
      <p:bldP spid="137" grpId="1" animBg="1"/>
      <p:bldP spid="141" grpId="0"/>
      <p:bldP spid="142" grpId="0" animBg="1"/>
      <p:bldP spid="143" grpId="0"/>
      <p:bldP spid="62" grpId="0" animBg="1"/>
      <p:bldP spid="63" grpId="0"/>
      <p:bldP spid="70" grpId="0" animBg="1"/>
      <p:bldP spid="77" grpId="0"/>
      <p:bldP spid="81" grpId="0"/>
      <p:bldP spid="8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8465</TotalTime>
  <Words>2053</Words>
  <Application>Microsoft Office PowerPoint</Application>
  <PresentationFormat>Widescreen</PresentationFormat>
  <Paragraphs>362</Paragraphs>
  <Slides>30</Slides>
  <Notes>28</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30</vt:i4>
      </vt:variant>
    </vt:vector>
  </HeadingPairs>
  <TitlesOfParts>
    <vt:vector size="51" baseType="lpstr">
      <vt:lpstr>Arial</vt:lpstr>
      <vt:lpstr>Calibri</vt:lpstr>
      <vt:lpstr>Calibri Light</vt:lpstr>
      <vt:lpstr>Noto Sans</vt:lpstr>
      <vt:lpstr>Open Sans</vt:lpstr>
      <vt:lpstr>Palatino Linotype</vt:lpstr>
      <vt:lpstr>Showcard Gothic</vt:lpstr>
      <vt:lpstr>Times New Roman</vt:lpstr>
      <vt:lpstr>Wingdings</vt:lpstr>
      <vt:lpstr>Office Theme</vt:lpstr>
      <vt:lpstr>Thème Office</vt:lpstr>
      <vt:lpstr>1_Office Theme</vt:lpstr>
      <vt:lpstr>2_Office Theme</vt:lpstr>
      <vt:lpstr>3_Office Theme</vt:lpstr>
      <vt:lpstr>4_Office Theme</vt:lpstr>
      <vt:lpstr>6_Office Theme</vt:lpstr>
      <vt:lpstr>7_Office Theme</vt:lpstr>
      <vt:lpstr>8_Office Theme</vt:lpstr>
      <vt:lpstr>9_Office Theme</vt:lpstr>
      <vt:lpstr>10_Office Theme</vt:lpstr>
      <vt:lpstr>12_Office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c:creator>
  <cp:lastModifiedBy>a</cp:lastModifiedBy>
  <cp:revision>269</cp:revision>
  <dcterms:created xsi:type="dcterms:W3CDTF">2020-07-08T08:08:11Z</dcterms:created>
  <dcterms:modified xsi:type="dcterms:W3CDTF">2020-07-22T18:54:22Z</dcterms:modified>
</cp:coreProperties>
</file>